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305" r:id="rId4"/>
    <p:sldId id="260" r:id="rId5"/>
    <p:sldId id="261" r:id="rId6"/>
    <p:sldId id="320" r:id="rId7"/>
    <p:sldId id="258" r:id="rId8"/>
    <p:sldId id="298" r:id="rId9"/>
    <p:sldId id="259" r:id="rId10"/>
    <p:sldId id="307" r:id="rId11"/>
    <p:sldId id="372" r:id="rId12"/>
    <p:sldId id="377" r:id="rId13"/>
    <p:sldId id="263" r:id="rId14"/>
    <p:sldId id="266" r:id="rId15"/>
    <p:sldId id="368" r:id="rId16"/>
    <p:sldId id="270" r:id="rId17"/>
    <p:sldId id="373" r:id="rId18"/>
    <p:sldId id="360" r:id="rId19"/>
    <p:sldId id="359" r:id="rId20"/>
    <p:sldId id="342" r:id="rId21"/>
    <p:sldId id="375" r:id="rId22"/>
    <p:sldId id="374" r:id="rId23"/>
    <p:sldId id="299" r:id="rId24"/>
    <p:sldId id="356" r:id="rId25"/>
    <p:sldId id="357" r:id="rId26"/>
    <p:sldId id="337" r:id="rId27"/>
    <p:sldId id="376" r:id="rId28"/>
    <p:sldId id="326" r:id="rId29"/>
    <p:sldId id="327" r:id="rId30"/>
    <p:sldId id="371" r:id="rId31"/>
    <p:sldId id="334" r:id="rId32"/>
    <p:sldId id="333" r:id="rId33"/>
    <p:sldId id="328" r:id="rId34"/>
    <p:sldId id="329" r:id="rId35"/>
    <p:sldId id="331" r:id="rId36"/>
    <p:sldId id="304" r:id="rId37"/>
    <p:sldId id="343" r:id="rId38"/>
    <p:sldId id="365" r:id="rId39"/>
    <p:sldId id="366" r:id="rId40"/>
    <p:sldId id="367" r:id="rId41"/>
    <p:sldId id="30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6EF"/>
    <a:srgbClr val="F6F5EE"/>
    <a:srgbClr val="4285F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34" autoAdjust="0"/>
    <p:restoredTop sz="88278" autoAdjust="0"/>
  </p:normalViewPr>
  <p:slideViewPr>
    <p:cSldViewPr>
      <p:cViewPr>
        <p:scale>
          <a:sx n="70" d="100"/>
          <a:sy n="70" d="100"/>
        </p:scale>
        <p:origin x="-1244"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95952-E45E-45CA-BA86-31E2FE8F1CC0}" type="datetimeFigureOut">
              <a:rPr lang="en-CA" smtClean="0"/>
              <a:pPr/>
              <a:t>2016-11-02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1ECF60-283F-4F3B-897E-064510DFA77F}"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1ECF60-283F-4F3B-897E-064510DFA77F}"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7" name="Shape 5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3" name="Shape 4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7" name="Shape 5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None/>
            </a:pPr>
            <a:endParaRPr sz="1800"/>
          </a:p>
        </p:txBody>
      </p:sp>
      <p:sp>
        <p:nvSpPr>
          <p:cNvPr id="1363" name="Shape 13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382" name="Shape 3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Shape 10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4" name="Shape 10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Shape 10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4" name="Shape 10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None/>
            </a:pPr>
            <a:endParaRPr sz="1200" b="0" i="0" u="none" strike="noStrike" cap="none">
              <a:latin typeface="Open Sans"/>
              <a:ea typeface="Open Sans"/>
              <a:cs typeface="Open Sans"/>
              <a:sym typeface="Open Sans"/>
            </a:endParaRPr>
          </a:p>
        </p:txBody>
      </p:sp>
      <p:sp>
        <p:nvSpPr>
          <p:cNvPr id="176" name="Shape 1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None/>
            </a:pPr>
            <a:endParaRPr sz="1200" b="0" i="0" u="none" strike="noStrike" cap="none">
              <a:latin typeface="Open Sans"/>
              <a:ea typeface="Open Sans"/>
              <a:cs typeface="Open Sans"/>
              <a:sym typeface="Open Sans"/>
            </a:endParaRPr>
          </a:p>
        </p:txBody>
      </p:sp>
      <p:sp>
        <p:nvSpPr>
          <p:cNvPr id="192" name="Shape 1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Shape 1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3" name="Shape 11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66" name="Shape 466"/>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SzPct val="100000"/>
              <a:buFont typeface="Arial"/>
              <a:buNone/>
            </a:pPr>
            <a:endParaRPr/>
          </a:p>
          <a:p>
            <a:pPr lvl="1" rtl="0">
              <a:spcBef>
                <a:spcPts val="0"/>
              </a:spcBef>
              <a:buClr>
                <a:srgbClr val="000000"/>
              </a:buClr>
              <a:buSzPct val="100000"/>
              <a:buFont typeface="Arial"/>
              <a:buNone/>
            </a:pPr>
            <a:endParaRPr/>
          </a:p>
          <a:p>
            <a:pPr lvl="2" rtl="0">
              <a:spcBef>
                <a:spcPts val="0"/>
              </a:spcBef>
              <a:buClr>
                <a:srgbClr val="000000"/>
              </a:buClr>
              <a:buSzPct val="100000"/>
              <a:buFont typeface="Arial"/>
              <a:buNone/>
            </a:pPr>
            <a:endParaRPr/>
          </a:p>
          <a:p>
            <a:pPr lvl="3" rtl="0">
              <a:spcBef>
                <a:spcPts val="0"/>
              </a:spcBef>
              <a:buClr>
                <a:srgbClr val="000000"/>
              </a:buClr>
              <a:buSzPct val="100000"/>
              <a:buFont typeface="Arial"/>
              <a:buNone/>
            </a:pPr>
            <a:endParaRPr/>
          </a:p>
          <a:p>
            <a:pPr lvl="4" rtl="0">
              <a:spcBef>
                <a:spcPts val="0"/>
              </a:spcBef>
              <a:buClr>
                <a:srgbClr val="000000"/>
              </a:buClr>
              <a:buSzPct val="100000"/>
              <a:buFont typeface="Arial"/>
              <a:buNone/>
            </a:pPr>
            <a:endParaRPr/>
          </a:p>
          <a:p>
            <a:pPr lvl="5" rtl="0">
              <a:spcBef>
                <a:spcPts val="0"/>
              </a:spcBef>
              <a:buClr>
                <a:srgbClr val="000000"/>
              </a:buClr>
              <a:buSzPct val="100000"/>
              <a:buFont typeface="Arial"/>
              <a:buNone/>
            </a:pPr>
            <a:endParaRPr/>
          </a:p>
          <a:p>
            <a:pPr lvl="6" rtl="0">
              <a:spcBef>
                <a:spcPts val="0"/>
              </a:spcBef>
              <a:buClr>
                <a:srgbClr val="000000"/>
              </a:buClr>
              <a:buSzPct val="100000"/>
              <a:buFont typeface="Arial"/>
              <a:buNone/>
            </a:pPr>
            <a:endParaRPr/>
          </a:p>
          <a:p>
            <a:pPr lvl="7" rtl="0">
              <a:spcBef>
                <a:spcPts val="0"/>
              </a:spcBef>
              <a:buClr>
                <a:srgbClr val="000000"/>
              </a:buClr>
              <a:buSzPct val="100000"/>
              <a:buFont typeface="Arial"/>
              <a:buNone/>
            </a:pPr>
            <a:endParaRPr/>
          </a:p>
          <a:p>
            <a:pPr lvl="8">
              <a:spcBef>
                <a:spcPts val="0"/>
              </a:spcBef>
              <a:buClr>
                <a:srgbClr val="000000"/>
              </a:buClr>
              <a:buSzPct val="1000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Shape 10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0" name="Shape 10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Shape 9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6" name="Shape 9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Shape 9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2" name="Shape 9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1" name="Shape 5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None/>
            </a:pPr>
            <a:endParaRPr sz="1800" b="0" i="0" u="none" strike="noStrike" cap="none"/>
          </a:p>
        </p:txBody>
      </p:sp>
      <p:sp>
        <p:nvSpPr>
          <p:cNvPr id="512" name="Shape 5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sz="1200">
              <a:latin typeface="Open Sans"/>
              <a:ea typeface="Open Sans"/>
              <a:cs typeface="Open Sans"/>
              <a:sym typeface="Open Sans"/>
            </a:endParaRPr>
          </a:p>
        </p:txBody>
      </p:sp>
      <p:sp>
        <p:nvSpPr>
          <p:cNvPr id="542" name="Shape 5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4" name="Shape 7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None/>
            </a:pPr>
            <a:endParaRPr sz="1200">
              <a:latin typeface="Open Sans"/>
              <a:ea typeface="Open Sans"/>
              <a:cs typeface="Open Sans"/>
              <a:sym typeface="Open Sans"/>
            </a:endParaRPr>
          </a:p>
          <a:p>
            <a:pPr lvl="0">
              <a:spcBef>
                <a:spcPts val="0"/>
              </a:spcBef>
              <a:buNone/>
            </a:pPr>
            <a:r>
              <a:rPr lang="en-US" sz="1800" b="0" i="0" u="none" strike="noStrike" cap="none"/>
              <a:t/>
            </a:r>
            <a:br>
              <a:rPr lang="en-US" sz="1800" b="0" i="0" u="none" strike="noStrike" cap="none"/>
            </a:br>
            <a:endParaRPr lang="en-US" sz="1800" b="0" i="0" u="none" strike="noStrike" cap="none"/>
          </a:p>
        </p:txBody>
      </p:sp>
      <p:sp>
        <p:nvSpPr>
          <p:cNvPr id="725" name="Shape 7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344" cy="4114856"/>
          </a:xfrm>
          <a:prstGeom prst="rect">
            <a:avLst/>
          </a:prstGeom>
          <a:noFill/>
          <a:ln>
            <a:noFill/>
          </a:ln>
        </p:spPr>
        <p:txBody>
          <a:bodyPr lIns="91752" tIns="91752" rIns="91752" bIns="91752" anchor="ctr" anchorCtr="0">
            <a:noAutofit/>
          </a:bodyPr>
          <a:lstStyle/>
          <a:p>
            <a:endParaRPr sz="14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292100" algn="l" rtl="0">
              <a:lnSpc>
                <a:spcPct val="100000"/>
              </a:lnSpc>
              <a:spcBef>
                <a:spcPts val="0"/>
              </a:spcBef>
              <a:spcAft>
                <a:spcPts val="0"/>
              </a:spcAft>
              <a:buClr>
                <a:srgbClr val="000000"/>
              </a:buClr>
              <a:buFont typeface="Arial"/>
              <a:buAutoNum type="arabicPeriod"/>
            </a:pPr>
            <a:endParaRPr sz="110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7" name="Shape 5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AD0A91C-EE25-40FE-ADF2-E2013925C99B}" type="datetimeFigureOut">
              <a:rPr lang="en-CA" smtClean="0"/>
              <a:pPr/>
              <a:t>2016-11-02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C54B80-B7B2-48A0-8069-38749B400A97}"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AD0A91C-EE25-40FE-ADF2-E2013925C99B}" type="datetimeFigureOut">
              <a:rPr lang="en-CA" smtClean="0"/>
              <a:pPr/>
              <a:t>2016-11-02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C54B80-B7B2-48A0-8069-38749B400A9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AD0A91C-EE25-40FE-ADF2-E2013925C99B}" type="datetimeFigureOut">
              <a:rPr lang="en-CA" smtClean="0"/>
              <a:pPr/>
              <a:t>2016-11-02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C54B80-B7B2-48A0-8069-38749B400A97}"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2" name="Shape 19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One line Title w/ Subtitle only">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660397"/>
            <a:ext cx="8229600" cy="512765"/>
          </a:xfrm>
          <a:prstGeom prst="rect">
            <a:avLst/>
          </a:prstGeom>
          <a:noFill/>
          <a:ln>
            <a:noFill/>
          </a:ln>
        </p:spPr>
        <p:txBody>
          <a:bodyPr lIns="91425" tIns="91425" rIns="91425" bIns="91425" anchor="t" anchorCtr="0"/>
          <a:lstStyle>
            <a:lvl1pPr lvl="0" rtl="0">
              <a:spcBef>
                <a:spcPts val="0"/>
              </a:spcBef>
              <a:defRPr>
                <a:solidFill>
                  <a:schemeClr val="dk1"/>
                </a:solidFill>
                <a:latin typeface="Open Sans"/>
                <a:ea typeface="Open Sans"/>
                <a:cs typeface="Open Sans"/>
                <a:sym typeface="Open San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2" name="Shape 52"/>
          <p:cNvSpPr txBox="1">
            <a:spLocks noGrp="1"/>
          </p:cNvSpPr>
          <p:nvPr>
            <p:ph type="body" idx="1"/>
          </p:nvPr>
        </p:nvSpPr>
        <p:spPr>
          <a:xfrm>
            <a:off x="457200" y="1189723"/>
            <a:ext cx="8237538" cy="567816"/>
          </a:xfrm>
          <a:prstGeom prst="rect">
            <a:avLst/>
          </a:prstGeom>
          <a:noFill/>
          <a:ln>
            <a:noFill/>
          </a:ln>
        </p:spPr>
        <p:txBody>
          <a:bodyPr lIns="91425" tIns="91425" rIns="91425" bIns="91425" anchor="t" anchorCtr="0"/>
          <a:lstStyle>
            <a:lvl1pPr marL="0" lvl="0" indent="0" rtl="0">
              <a:spcBef>
                <a:spcPts val="0"/>
              </a:spcBef>
              <a:buClr>
                <a:schemeClr val="lt2"/>
              </a:buClr>
              <a:buFont typeface="Open Sans"/>
              <a:buNone/>
              <a:defRPr b="0">
                <a:solidFill>
                  <a:schemeClr val="lt2"/>
                </a:solidFill>
                <a:latin typeface="Open Sans"/>
                <a:ea typeface="Open Sans"/>
                <a:cs typeface="Open Sans"/>
                <a:sym typeface="Open Sans"/>
              </a:defRPr>
            </a:lvl1pPr>
            <a:lvl2pPr lvl="1" rtl="0">
              <a:spcBef>
                <a:spcPts val="0"/>
              </a:spcBef>
              <a:buFont typeface="Open Sans"/>
              <a:buNone/>
              <a:defRPr b="1"/>
            </a:lvl2pPr>
            <a:lvl3pPr lvl="2" rtl="0">
              <a:spcBef>
                <a:spcPts val="0"/>
              </a:spcBef>
              <a:buFont typeface="Open Sans"/>
              <a:buNone/>
              <a:defRPr b="1"/>
            </a:lvl3pPr>
            <a:lvl4pPr lvl="3" rtl="0">
              <a:spcBef>
                <a:spcPts val="0"/>
              </a:spcBef>
              <a:buFont typeface="Open Sans"/>
              <a:buNone/>
              <a:defRPr b="1"/>
            </a:lvl4pPr>
            <a:lvl5pPr lvl="4" rtl="0">
              <a:spcBef>
                <a:spcPts val="0"/>
              </a:spcBef>
              <a:buFont typeface="Open Sans"/>
              <a:buNone/>
              <a:defRPr b="1"/>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3" name="Shape 53"/>
          <p:cNvSpPr txBox="1">
            <a:spLocks noGrp="1"/>
          </p:cNvSpPr>
          <p:nvPr>
            <p:ph type="body" idx="2"/>
          </p:nvPr>
        </p:nvSpPr>
        <p:spPr>
          <a:xfrm>
            <a:off x="370155" y="6305550"/>
            <a:ext cx="6387996" cy="385762"/>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sz="800" b="0">
                <a:solidFill>
                  <a:schemeClr val="lt2"/>
                </a:solidFill>
                <a:latin typeface="Open Sans"/>
                <a:ea typeface="Open Sans"/>
                <a:cs typeface="Open Sans"/>
                <a:sym typeface="Open San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tandard - Re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314325" y="1117600"/>
            <a:ext cx="8229600" cy="4967599"/>
          </a:xfrm>
          <a:prstGeom prst="rect">
            <a:avLst/>
          </a:prstGeom>
          <a:noFill/>
          <a:ln>
            <a:noFill/>
          </a:ln>
        </p:spPr>
        <p:txBody>
          <a:bodyPr lIns="91425" tIns="91425" rIns="91425" bIns="91425" anchor="t" anchorCtr="0"/>
          <a:lstStyle>
            <a:lvl1pPr lvl="0" rtl="0">
              <a:spcBef>
                <a:spcPts val="0"/>
              </a:spcBef>
              <a:defRPr sz="1800"/>
            </a:lvl1pPr>
            <a:lvl2pPr lvl="1" rtl="0">
              <a:spcBef>
                <a:spcPts val="0"/>
              </a:spcBef>
              <a:defRPr sz="1400"/>
            </a:lvl2pPr>
            <a:lvl3pPr lvl="2" rtl="0">
              <a:spcBef>
                <a:spcPts val="0"/>
              </a:spcBef>
              <a:defRPr sz="1400"/>
            </a:lvl3pPr>
            <a:lvl4pPr lvl="3" rtl="0">
              <a:spcBef>
                <a:spcPts val="0"/>
              </a:spcBef>
              <a:defRPr sz="1400"/>
            </a:lvl4pPr>
            <a:lvl5pPr lvl="4" rtl="0">
              <a:spcBef>
                <a:spcPts val="0"/>
              </a:spcBef>
              <a:defRPr sz="1400"/>
            </a:lvl5pPr>
            <a:lvl6pPr lvl="5" rtl="0">
              <a:spcBef>
                <a:spcPts val="0"/>
              </a:spcBef>
              <a:defRPr sz="1400"/>
            </a:lvl6pPr>
            <a:lvl7pPr lvl="6" rtl="0">
              <a:spcBef>
                <a:spcPts val="0"/>
              </a:spcBef>
              <a:defRPr sz="1400"/>
            </a:lvl7pPr>
            <a:lvl8pPr lvl="7" rtl="0">
              <a:spcBef>
                <a:spcPts val="0"/>
              </a:spcBef>
              <a:defRPr sz="1400"/>
            </a:lvl8pPr>
            <a:lvl9pPr lvl="8" rtl="0">
              <a:spcBef>
                <a:spcPts val="0"/>
              </a:spcBef>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 Columns">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457200" y="1965208"/>
            <a:ext cx="4116387" cy="428368"/>
          </a:xfrm>
          <a:prstGeom prst="rect">
            <a:avLst/>
          </a:prstGeom>
          <a:noFill/>
          <a:ln>
            <a:noFill/>
          </a:ln>
        </p:spPr>
        <p:txBody>
          <a:bodyPr lIns="91425" tIns="91425" rIns="91425" bIns="91425" anchor="t" anchorCtr="0"/>
          <a:lstStyle>
            <a:lvl1pPr marL="0" lvl="0" indent="0" rtl="0">
              <a:spcBef>
                <a:spcPts val="0"/>
              </a:spcBef>
              <a:buClr>
                <a:srgbClr val="3369E8"/>
              </a:buClr>
              <a:buFont typeface="Open Sans"/>
              <a:buNone/>
              <a:defRPr/>
            </a:lvl1pPr>
            <a:lvl2pPr marL="457200" lvl="1" indent="0" rtl="0">
              <a:spcBef>
                <a:spcPts val="0"/>
              </a:spcBef>
              <a:buFont typeface="Open Sans"/>
              <a:buNone/>
              <a:defRPr/>
            </a:lvl2pPr>
            <a:lvl3pPr marL="914400" lvl="2" indent="0" rtl="0">
              <a:spcBef>
                <a:spcPts val="0"/>
              </a:spcBef>
              <a:buFont typeface="Open Sans"/>
              <a:buNone/>
              <a:defRPr/>
            </a:lvl3pPr>
            <a:lvl4pPr marL="1371600" lvl="3" indent="0" rtl="0">
              <a:spcBef>
                <a:spcPts val="0"/>
              </a:spcBef>
              <a:buFont typeface="Open Sans"/>
              <a:buNone/>
              <a:defRPr/>
            </a:lvl4pPr>
            <a:lvl5pPr marL="1828800" lvl="4" indent="0" rtl="0">
              <a:spcBef>
                <a:spcPts val="0"/>
              </a:spcBef>
              <a:buFont typeface="Open Sans"/>
              <a:buNone/>
              <a:defRPr/>
            </a:lvl5pPr>
            <a:lvl6pPr marL="2286000" lvl="5" indent="0" rtl="0">
              <a:spcBef>
                <a:spcPts val="0"/>
              </a:spcBef>
              <a:buFont typeface="Open Sans"/>
              <a:buNone/>
              <a:defRPr/>
            </a:lvl6pPr>
            <a:lvl7pPr marL="2743200" lvl="6" indent="0" rtl="0">
              <a:spcBef>
                <a:spcPts val="0"/>
              </a:spcBef>
              <a:buFont typeface="Open Sans"/>
              <a:buNone/>
              <a:defRPr/>
            </a:lvl7pPr>
            <a:lvl8pPr marL="3200400" lvl="7" indent="0" rtl="0">
              <a:spcBef>
                <a:spcPts val="0"/>
              </a:spcBef>
              <a:buFont typeface="Open Sans"/>
              <a:buNone/>
              <a:defRPr/>
            </a:lvl8pPr>
            <a:lvl9pPr marL="3657600" lvl="8" indent="0" rtl="0">
              <a:spcBef>
                <a:spcPts val="0"/>
              </a:spcBef>
              <a:buFont typeface="Open Sans"/>
              <a:buNone/>
              <a:defRPr/>
            </a:lvl9pPr>
          </a:lstStyle>
          <a:p>
            <a:endParaRPr/>
          </a:p>
        </p:txBody>
      </p:sp>
      <p:sp>
        <p:nvSpPr>
          <p:cNvPr id="44" name="Shape 44"/>
          <p:cNvSpPr txBox="1">
            <a:spLocks noGrp="1"/>
          </p:cNvSpPr>
          <p:nvPr>
            <p:ph type="body" idx="2"/>
          </p:nvPr>
        </p:nvSpPr>
        <p:spPr>
          <a:xfrm>
            <a:off x="4721942" y="1965208"/>
            <a:ext cx="4116387" cy="428368"/>
          </a:xfrm>
          <a:prstGeom prst="rect">
            <a:avLst/>
          </a:prstGeom>
          <a:noFill/>
          <a:ln>
            <a:noFill/>
          </a:ln>
        </p:spPr>
        <p:txBody>
          <a:bodyPr lIns="91425" tIns="91425" rIns="91425" bIns="91425" anchor="t" anchorCtr="0"/>
          <a:lstStyle>
            <a:lvl1pPr marL="0" lvl="0" indent="0" rtl="0">
              <a:spcBef>
                <a:spcPts val="0"/>
              </a:spcBef>
              <a:buClr>
                <a:srgbClr val="3369E8"/>
              </a:buClr>
              <a:buFont typeface="Open Sans"/>
              <a:buNone/>
              <a:defRPr/>
            </a:lvl1pPr>
            <a:lvl2pPr marL="457200" lvl="1" indent="0" rtl="0">
              <a:spcBef>
                <a:spcPts val="0"/>
              </a:spcBef>
              <a:buFont typeface="Open Sans"/>
              <a:buNone/>
              <a:defRPr/>
            </a:lvl2pPr>
            <a:lvl3pPr marL="914400" lvl="2" indent="0" rtl="0">
              <a:spcBef>
                <a:spcPts val="0"/>
              </a:spcBef>
              <a:buFont typeface="Open Sans"/>
              <a:buNone/>
              <a:defRPr/>
            </a:lvl3pPr>
            <a:lvl4pPr marL="1371600" lvl="3" indent="0" rtl="0">
              <a:spcBef>
                <a:spcPts val="0"/>
              </a:spcBef>
              <a:buFont typeface="Open Sans"/>
              <a:buNone/>
              <a:defRPr/>
            </a:lvl4pPr>
            <a:lvl5pPr marL="1828800" lvl="4" indent="0" rtl="0">
              <a:spcBef>
                <a:spcPts val="0"/>
              </a:spcBef>
              <a:buFont typeface="Open Sans"/>
              <a:buNone/>
              <a:defRPr/>
            </a:lvl5pPr>
            <a:lvl6pPr marL="2286000" lvl="5" indent="0" rtl="0">
              <a:spcBef>
                <a:spcPts val="0"/>
              </a:spcBef>
              <a:buFont typeface="Open Sans"/>
              <a:buNone/>
              <a:defRPr/>
            </a:lvl6pPr>
            <a:lvl7pPr marL="2743200" lvl="6" indent="0" rtl="0">
              <a:spcBef>
                <a:spcPts val="0"/>
              </a:spcBef>
              <a:buFont typeface="Open Sans"/>
              <a:buNone/>
              <a:defRPr/>
            </a:lvl7pPr>
            <a:lvl8pPr marL="3200400" lvl="7" indent="0" rtl="0">
              <a:spcBef>
                <a:spcPts val="0"/>
              </a:spcBef>
              <a:buFont typeface="Open Sans"/>
              <a:buNone/>
              <a:defRPr/>
            </a:lvl8pPr>
            <a:lvl9pPr marL="3657600" lvl="8" indent="0" rtl="0">
              <a:spcBef>
                <a:spcPts val="0"/>
              </a:spcBef>
              <a:buFont typeface="Open Sans"/>
              <a:buNone/>
              <a:defRPr/>
            </a:lvl9pPr>
          </a:lstStyle>
          <a:p>
            <a:endParaRPr/>
          </a:p>
        </p:txBody>
      </p:sp>
      <p:sp>
        <p:nvSpPr>
          <p:cNvPr id="45" name="Shape 45"/>
          <p:cNvSpPr txBox="1">
            <a:spLocks noGrp="1"/>
          </p:cNvSpPr>
          <p:nvPr>
            <p:ph type="body" idx="3"/>
          </p:nvPr>
        </p:nvSpPr>
        <p:spPr>
          <a:xfrm>
            <a:off x="457200" y="1189721"/>
            <a:ext cx="8237538" cy="593217"/>
          </a:xfrm>
          <a:prstGeom prst="rect">
            <a:avLst/>
          </a:prstGeom>
          <a:noFill/>
          <a:ln>
            <a:noFill/>
          </a:ln>
        </p:spPr>
        <p:txBody>
          <a:bodyPr lIns="91425" tIns="91425" rIns="91425" bIns="91425" anchor="t" anchorCtr="0"/>
          <a:lstStyle>
            <a:lvl1pPr marL="0" lvl="0" indent="0" rtl="0">
              <a:spcBef>
                <a:spcPts val="0"/>
              </a:spcBef>
              <a:buClr>
                <a:schemeClr val="lt2"/>
              </a:buClr>
              <a:buFont typeface="Open Sans"/>
              <a:buNone/>
              <a:defRPr/>
            </a:lvl1pPr>
            <a:lvl2pPr lvl="1" rtl="0">
              <a:spcBef>
                <a:spcPts val="0"/>
              </a:spcBef>
              <a:buFont typeface="Open Sans"/>
              <a:buNone/>
              <a:defRPr/>
            </a:lvl2pPr>
            <a:lvl3pPr lvl="2" rtl="0">
              <a:spcBef>
                <a:spcPts val="0"/>
              </a:spcBef>
              <a:buFont typeface="Open Sans"/>
              <a:buNone/>
              <a:defRPr/>
            </a:lvl3pPr>
            <a:lvl4pPr lvl="3" rtl="0">
              <a:spcBef>
                <a:spcPts val="0"/>
              </a:spcBef>
              <a:buFont typeface="Open Sans"/>
              <a:buNone/>
              <a:defRPr/>
            </a:lvl4pPr>
            <a:lvl5pPr lvl="4" rtl="0">
              <a:spcBef>
                <a:spcPts val="0"/>
              </a:spcBef>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 name="Shape 46"/>
          <p:cNvSpPr txBox="1">
            <a:spLocks noGrp="1"/>
          </p:cNvSpPr>
          <p:nvPr>
            <p:ph type="title"/>
          </p:nvPr>
        </p:nvSpPr>
        <p:spPr>
          <a:xfrm>
            <a:off x="457200" y="660397"/>
            <a:ext cx="8229600" cy="529325"/>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body" idx="4"/>
          </p:nvPr>
        </p:nvSpPr>
        <p:spPr>
          <a:xfrm>
            <a:off x="457200" y="2415250"/>
            <a:ext cx="4116387" cy="3651250"/>
          </a:xfrm>
          <a:prstGeom prst="rect">
            <a:avLst/>
          </a:prstGeom>
          <a:noFill/>
          <a:ln>
            <a:noFill/>
          </a:ln>
        </p:spPr>
        <p:txBody>
          <a:bodyPr lIns="91425" tIns="91425" rIns="91425" bIns="91425" anchor="t" anchorCtr="0"/>
          <a:lstStyle>
            <a:lvl1pPr lvl="0" rtl="0">
              <a:lnSpc>
                <a:spcPct val="100000"/>
              </a:lnSpc>
              <a:spcBef>
                <a:spcPts val="1200"/>
              </a:spcBef>
              <a:spcAft>
                <a:spcPts val="0"/>
              </a:spcAft>
              <a:defRPr/>
            </a:lvl1pPr>
            <a:lvl2pPr marL="457200" lvl="1" indent="-228600" rtl="0">
              <a:lnSpc>
                <a:spcPct val="100000"/>
              </a:lnSpc>
              <a:spcBef>
                <a:spcPts val="1200"/>
              </a:spcBef>
              <a:spcAft>
                <a:spcPts val="0"/>
              </a:spcAft>
              <a:defRPr/>
            </a:lvl2pPr>
            <a:lvl3pPr marL="627063" lvl="2" indent="-169862" rtl="0">
              <a:lnSpc>
                <a:spcPct val="100000"/>
              </a:lnSpc>
              <a:spcBef>
                <a:spcPts val="600"/>
              </a:spcBef>
              <a:spcAft>
                <a:spcPts val="0"/>
              </a:spcAft>
              <a:defRPr/>
            </a:lvl3pPr>
            <a:lvl4pPr marL="855663" lvl="3" indent="-233362" rtl="0">
              <a:lnSpc>
                <a:spcPct val="100000"/>
              </a:lnSpc>
              <a:spcBef>
                <a:spcPts val="600"/>
              </a:spcBef>
              <a:spcAft>
                <a:spcPts val="0"/>
              </a:spcAft>
              <a:defRPr/>
            </a:lvl4pPr>
            <a:lvl5pPr marL="1033463" lvl="4" indent="-182562" rtl="0">
              <a:lnSpc>
                <a:spcPct val="100000"/>
              </a:lnSpc>
              <a:spcBef>
                <a:spcPts val="600"/>
              </a:spcBef>
              <a:spcAft>
                <a:spcPts val="0"/>
              </a:spcAft>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8" name="Shape 48"/>
          <p:cNvSpPr txBox="1">
            <a:spLocks noGrp="1"/>
          </p:cNvSpPr>
          <p:nvPr>
            <p:ph type="body" idx="5"/>
          </p:nvPr>
        </p:nvSpPr>
        <p:spPr>
          <a:xfrm>
            <a:off x="4721941" y="2415250"/>
            <a:ext cx="4116387" cy="3651250"/>
          </a:xfrm>
          <a:prstGeom prst="rect">
            <a:avLst/>
          </a:prstGeom>
          <a:noFill/>
          <a:ln>
            <a:noFill/>
          </a:ln>
        </p:spPr>
        <p:txBody>
          <a:bodyPr lIns="91425" tIns="91425" rIns="91425" bIns="91425" anchor="t" anchorCtr="0"/>
          <a:lstStyle>
            <a:lvl1pPr lvl="0" rtl="0">
              <a:lnSpc>
                <a:spcPct val="100000"/>
              </a:lnSpc>
              <a:spcBef>
                <a:spcPts val="1200"/>
              </a:spcBef>
              <a:spcAft>
                <a:spcPts val="0"/>
              </a:spcAft>
              <a:defRPr/>
            </a:lvl1pPr>
            <a:lvl2pPr marL="457200" lvl="1" indent="-228600" rtl="0">
              <a:lnSpc>
                <a:spcPct val="100000"/>
              </a:lnSpc>
              <a:spcBef>
                <a:spcPts val="1200"/>
              </a:spcBef>
              <a:spcAft>
                <a:spcPts val="0"/>
              </a:spcAft>
              <a:defRPr/>
            </a:lvl2pPr>
            <a:lvl3pPr marL="627063" lvl="2" indent="-169862" rtl="0">
              <a:lnSpc>
                <a:spcPct val="100000"/>
              </a:lnSpc>
              <a:spcBef>
                <a:spcPts val="600"/>
              </a:spcBef>
              <a:spcAft>
                <a:spcPts val="0"/>
              </a:spcAft>
              <a:defRPr/>
            </a:lvl3pPr>
            <a:lvl4pPr marL="855663" lvl="3" indent="-233362" rtl="0">
              <a:lnSpc>
                <a:spcPct val="100000"/>
              </a:lnSpc>
              <a:spcBef>
                <a:spcPts val="600"/>
              </a:spcBef>
              <a:spcAft>
                <a:spcPts val="0"/>
              </a:spcAft>
              <a:defRPr/>
            </a:lvl4pPr>
            <a:lvl5pPr marL="1033463" lvl="4" indent="-182562" rtl="0">
              <a:lnSpc>
                <a:spcPct val="100000"/>
              </a:lnSpc>
              <a:spcBef>
                <a:spcPts val="600"/>
              </a:spcBef>
              <a:spcAft>
                <a:spcPts val="0"/>
              </a:spcAft>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9" name="Shape 49"/>
          <p:cNvSpPr txBox="1">
            <a:spLocks noGrp="1"/>
          </p:cNvSpPr>
          <p:nvPr>
            <p:ph type="body" idx="6"/>
          </p:nvPr>
        </p:nvSpPr>
        <p:spPr>
          <a:xfrm>
            <a:off x="370155" y="6305550"/>
            <a:ext cx="6387996" cy="385762"/>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One line Title w/ Subtitle only">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660397"/>
            <a:ext cx="8229600" cy="865799"/>
          </a:xfrm>
          <a:prstGeom prst="rect">
            <a:avLst/>
          </a:prstGeom>
          <a:noFill/>
          <a:ln>
            <a:noFill/>
          </a:ln>
        </p:spPr>
        <p:txBody>
          <a:bodyPr lIns="91425" tIns="91425" rIns="91425" bIns="91425" anchor="t"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106" name="Shape 106"/>
          <p:cNvSpPr txBox="1">
            <a:spLocks noGrp="1"/>
          </p:cNvSpPr>
          <p:nvPr>
            <p:ph type="body" idx="1"/>
          </p:nvPr>
        </p:nvSpPr>
        <p:spPr>
          <a:xfrm>
            <a:off x="457200" y="1189723"/>
            <a:ext cx="8237400" cy="567900"/>
          </a:xfrm>
          <a:prstGeom prst="rect">
            <a:avLst/>
          </a:prstGeom>
          <a:noFill/>
          <a:ln>
            <a:noFill/>
          </a:ln>
        </p:spPr>
        <p:txBody>
          <a:bodyPr lIns="91425" tIns="91425" rIns="91425" bIns="91425" anchor="t" anchorCtr="0"/>
          <a:lstStyle>
            <a:lvl1pPr marL="0" lvl="0" indent="0" rtl="0">
              <a:spcBef>
                <a:spcPts val="0"/>
              </a:spcBef>
              <a:buClr>
                <a:srgbClr val="9E9FA2"/>
              </a:buClr>
              <a:buFont typeface="Open Sans"/>
              <a:buNone/>
              <a:defRPr/>
            </a:lvl1pPr>
            <a:lvl2pPr lvl="1" rtl="0">
              <a:spcBef>
                <a:spcPts val="0"/>
              </a:spcBef>
              <a:buFont typeface="Open Sans"/>
              <a:buNone/>
              <a:defRPr/>
            </a:lvl2pPr>
            <a:lvl3pPr lvl="2" rtl="0">
              <a:spcBef>
                <a:spcPts val="0"/>
              </a:spcBef>
              <a:buFont typeface="Open Sans"/>
              <a:buNone/>
              <a:defRPr/>
            </a:lvl3pPr>
            <a:lvl4pPr lvl="3" rtl="0">
              <a:spcBef>
                <a:spcPts val="0"/>
              </a:spcBef>
              <a:buFont typeface="Open Sans"/>
              <a:buNone/>
              <a:defRPr/>
            </a:lvl4pPr>
            <a:lvl5pPr lvl="4" rtl="0">
              <a:spcBef>
                <a:spcPts val="0"/>
              </a:spcBef>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Title Onl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660397"/>
            <a:ext cx="8229600" cy="865799"/>
          </a:xfrm>
          <a:prstGeom prst="rect">
            <a:avLst/>
          </a:prstGeom>
          <a:noFill/>
          <a:ln>
            <a:noFill/>
          </a:ln>
        </p:spPr>
        <p:txBody>
          <a:bodyPr lIns="91425" tIns="91425" rIns="91425" bIns="91425" anchor="t"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79" name="Shape 79"/>
          <p:cNvSpPr txBox="1">
            <a:spLocks noGrp="1"/>
          </p:cNvSpPr>
          <p:nvPr>
            <p:ph type="body" idx="1"/>
          </p:nvPr>
        </p:nvSpPr>
        <p:spPr>
          <a:xfrm>
            <a:off x="370155" y="6305550"/>
            <a:ext cx="6387900" cy="3858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le Onl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660397"/>
            <a:ext cx="8229600" cy="865799"/>
          </a:xfrm>
          <a:prstGeom prst="rect">
            <a:avLst/>
          </a:prstGeom>
          <a:noFill/>
          <a:ln>
            <a:noFill/>
          </a:ln>
        </p:spPr>
        <p:txBody>
          <a:bodyPr lIns="91425" tIns="91425" rIns="91425" bIns="91425" anchor="t"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79" name="Shape 79"/>
          <p:cNvSpPr txBox="1">
            <a:spLocks noGrp="1"/>
          </p:cNvSpPr>
          <p:nvPr>
            <p:ph type="body" idx="1"/>
          </p:nvPr>
        </p:nvSpPr>
        <p:spPr>
          <a:xfrm>
            <a:off x="370155" y="6305550"/>
            <a:ext cx="6387900" cy="3858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Onl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660397"/>
            <a:ext cx="8229600" cy="865799"/>
          </a:xfrm>
          <a:prstGeom prst="rect">
            <a:avLst/>
          </a:prstGeom>
          <a:noFill/>
          <a:ln>
            <a:noFill/>
          </a:ln>
        </p:spPr>
        <p:txBody>
          <a:bodyPr lIns="91425" tIns="91425" rIns="91425" bIns="91425" anchor="t"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79" name="Shape 79"/>
          <p:cNvSpPr txBox="1">
            <a:spLocks noGrp="1"/>
          </p:cNvSpPr>
          <p:nvPr>
            <p:ph type="body" idx="1"/>
          </p:nvPr>
        </p:nvSpPr>
        <p:spPr>
          <a:xfrm>
            <a:off x="370155" y="6305550"/>
            <a:ext cx="6387900" cy="3858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AD0A91C-EE25-40FE-ADF2-E2013925C99B}" type="datetimeFigureOut">
              <a:rPr lang="en-CA" smtClean="0"/>
              <a:pPr/>
              <a:t>2016-11-02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C54B80-B7B2-48A0-8069-38749B400A97}" type="slidenum">
              <a:rPr lang="en-CA" smtClean="0"/>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Onl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660397"/>
            <a:ext cx="8229600" cy="865799"/>
          </a:xfrm>
          <a:prstGeom prst="rect">
            <a:avLst/>
          </a:prstGeom>
          <a:noFill/>
          <a:ln>
            <a:noFill/>
          </a:ln>
        </p:spPr>
        <p:txBody>
          <a:bodyPr lIns="91425" tIns="91425" rIns="91425" bIns="91425" anchor="t"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79" name="Shape 79"/>
          <p:cNvSpPr txBox="1">
            <a:spLocks noGrp="1"/>
          </p:cNvSpPr>
          <p:nvPr>
            <p:ph type="body" idx="1"/>
          </p:nvPr>
        </p:nvSpPr>
        <p:spPr>
          <a:xfrm>
            <a:off x="370155" y="6305550"/>
            <a:ext cx="6387900" cy="3858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D0A91C-EE25-40FE-ADF2-E2013925C99B}" type="datetimeFigureOut">
              <a:rPr lang="en-CA" smtClean="0"/>
              <a:pPr/>
              <a:t>2016-11-02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C54B80-B7B2-48A0-8069-38749B400A97}"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AD0A91C-EE25-40FE-ADF2-E2013925C99B}" type="datetimeFigureOut">
              <a:rPr lang="en-CA" smtClean="0"/>
              <a:pPr/>
              <a:t>2016-11-02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4C54B80-B7B2-48A0-8069-38749B400A97}"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AD0A91C-EE25-40FE-ADF2-E2013925C99B}" type="datetimeFigureOut">
              <a:rPr lang="en-CA" smtClean="0"/>
              <a:pPr/>
              <a:t>2016-11-02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4C54B80-B7B2-48A0-8069-38749B400A97}"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AD0A91C-EE25-40FE-ADF2-E2013925C99B}" type="datetimeFigureOut">
              <a:rPr lang="en-CA" smtClean="0"/>
              <a:pPr/>
              <a:t>2016-11-02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4C54B80-B7B2-48A0-8069-38749B400A97}"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0A91C-EE25-40FE-ADF2-E2013925C99B}" type="datetimeFigureOut">
              <a:rPr lang="en-CA" smtClean="0"/>
              <a:pPr/>
              <a:t>2016-11-02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4C54B80-B7B2-48A0-8069-38749B400A97}"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0A91C-EE25-40FE-ADF2-E2013925C99B}" type="datetimeFigureOut">
              <a:rPr lang="en-CA" smtClean="0"/>
              <a:pPr/>
              <a:t>2016-11-02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4C54B80-B7B2-48A0-8069-38749B400A97}"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0A91C-EE25-40FE-ADF2-E2013925C99B}" type="datetimeFigureOut">
              <a:rPr lang="en-CA" smtClean="0"/>
              <a:pPr/>
              <a:t>2016-11-02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4C54B80-B7B2-48A0-8069-38749B400A97}"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0A91C-EE25-40FE-ADF2-E2013925C99B}" type="datetimeFigureOut">
              <a:rPr lang="en-CA" smtClean="0"/>
              <a:pPr/>
              <a:t>2016-11-02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54B80-B7B2-48A0-8069-38749B400A97}"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7" r:id="rId15"/>
    <p:sldLayoutId id="2147483668" r:id="rId16"/>
    <p:sldLayoutId id="2147483671" r:id="rId17"/>
    <p:sldLayoutId id="2147483672" r:id="rId18"/>
    <p:sldLayoutId id="2147483674" r:id="rId19"/>
    <p:sldLayoutId id="2147483675"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40.jpe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7.png"/><Relationship Id="rId4" Type="http://schemas.openxmlformats.org/officeDocument/2006/relationships/hyperlink" Target="http://searchengineland.com/its-official-google-says-more-searches-now-on-mobile-than-on-desktop-220369"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63031"/>
            <a:ext cx="7772400" cy="1470025"/>
          </a:xfrm>
        </p:spPr>
        <p:txBody>
          <a:bodyPr>
            <a:noAutofit/>
          </a:bodyPr>
          <a:lstStyle/>
          <a:p>
            <a:r>
              <a:rPr lang="en-CA" sz="8000" dirty="0" smtClean="0">
                <a:solidFill>
                  <a:srgbClr val="4285F4"/>
                </a:solidFill>
              </a:rPr>
              <a:t>Getting the most out of </a:t>
            </a:r>
            <a:r>
              <a:rPr lang="en-CA" sz="8000" dirty="0" err="1" smtClean="0">
                <a:solidFill>
                  <a:srgbClr val="4285F4"/>
                </a:solidFill>
              </a:rPr>
              <a:t>AdWords</a:t>
            </a:r>
            <a:endParaRPr lang="en-CA" sz="8000" dirty="0">
              <a:solidFill>
                <a:srgbClr val="4285F4"/>
              </a:solidFill>
            </a:endParaRPr>
          </a:p>
        </p:txBody>
      </p:sp>
      <p:pic>
        <p:nvPicPr>
          <p:cNvPr id="7" name="Picture 6" descr="Final-L3ogo copy.png"/>
          <p:cNvPicPr>
            <a:picLocks noChangeAspect="1"/>
          </p:cNvPicPr>
          <p:nvPr/>
        </p:nvPicPr>
        <p:blipFill>
          <a:blip r:embed="rId3" cstate="print"/>
          <a:stretch>
            <a:fillRect/>
          </a:stretch>
        </p:blipFill>
        <p:spPr>
          <a:xfrm>
            <a:off x="7545772" y="6120680"/>
            <a:ext cx="1418716" cy="6206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7" name="Shape 177"/>
          <p:cNvSpPr txBox="1"/>
          <p:nvPr/>
        </p:nvSpPr>
        <p:spPr>
          <a:xfrm>
            <a:off x="457200" y="315975"/>
            <a:ext cx="7731900" cy="710400"/>
          </a:xfrm>
          <a:prstGeom prst="rect">
            <a:avLst/>
          </a:prstGeom>
          <a:noFill/>
          <a:ln>
            <a:noFill/>
          </a:ln>
        </p:spPr>
        <p:txBody>
          <a:bodyPr lIns="91425" tIns="91425" rIns="91425" bIns="91425" anchor="ctr" anchorCtr="0">
            <a:noAutofit/>
          </a:bodyPr>
          <a:lstStyle/>
          <a:p>
            <a:pPr lvl="0" rtl="0">
              <a:spcBef>
                <a:spcPts val="0"/>
              </a:spcBef>
              <a:buNone/>
            </a:pPr>
            <a:r>
              <a:rPr lang="en" sz="4400" dirty="0" smtClean="0">
                <a:solidFill>
                  <a:srgbClr val="4285F4"/>
                </a:solidFill>
                <a:latin typeface="+mj-lt"/>
              </a:rPr>
              <a:t>Creating an AdWords Campaign</a:t>
            </a:r>
            <a:endParaRPr lang="en" sz="4400" dirty="0">
              <a:solidFill>
                <a:srgbClr val="4285F4"/>
              </a:solidFill>
              <a:latin typeface="+mj-lt"/>
            </a:endParaRPr>
          </a:p>
        </p:txBody>
      </p:sp>
      <p:sp>
        <p:nvSpPr>
          <p:cNvPr id="178" name="Shape 178"/>
          <p:cNvSpPr txBox="1"/>
          <p:nvPr/>
        </p:nvSpPr>
        <p:spPr>
          <a:xfrm>
            <a:off x="457200" y="836712"/>
            <a:ext cx="8113499" cy="4896543"/>
          </a:xfrm>
          <a:prstGeom prst="rect">
            <a:avLst/>
          </a:prstGeom>
          <a:noFill/>
          <a:ln>
            <a:noFill/>
          </a:ln>
        </p:spPr>
        <p:txBody>
          <a:bodyPr lIns="91425" tIns="91425" rIns="91425" bIns="91425" anchor="ctr" anchorCtr="0">
            <a:noAutofit/>
          </a:bodyPr>
          <a:lstStyle/>
          <a:p>
            <a:pPr marL="673100" lvl="0" indent="-514350" rtl="0">
              <a:lnSpc>
                <a:spcPct val="115000"/>
              </a:lnSpc>
              <a:spcBef>
                <a:spcPts val="0"/>
              </a:spcBef>
              <a:buClr>
                <a:srgbClr val="666666"/>
              </a:buClr>
              <a:buSzPct val="61111"/>
              <a:buFont typeface="+mj-lt"/>
              <a:buAutoNum type="arabicPeriod"/>
            </a:pPr>
            <a:r>
              <a:rPr lang="en" sz="2800" dirty="0" smtClean="0">
                <a:solidFill>
                  <a:srgbClr val="666666"/>
                </a:solidFill>
              </a:rPr>
              <a:t>Budget</a:t>
            </a:r>
            <a:endParaRPr lang="en" sz="2800" dirty="0">
              <a:solidFill>
                <a:srgbClr val="666666"/>
              </a:solidFill>
            </a:endParaRPr>
          </a:p>
          <a:p>
            <a:pPr marL="673100" lvl="0" indent="-514350" rtl="0">
              <a:lnSpc>
                <a:spcPct val="115000"/>
              </a:lnSpc>
              <a:spcBef>
                <a:spcPts val="0"/>
              </a:spcBef>
              <a:buClr>
                <a:srgbClr val="666666"/>
              </a:buClr>
              <a:buSzPct val="61111"/>
              <a:buFont typeface="+mj-lt"/>
              <a:buAutoNum type="arabicPeriod"/>
            </a:pPr>
            <a:r>
              <a:rPr lang="en" sz="2800" dirty="0" smtClean="0">
                <a:solidFill>
                  <a:srgbClr val="666666"/>
                </a:solidFill>
              </a:rPr>
              <a:t>Geographic targeting (including radius)</a:t>
            </a:r>
            <a:endParaRPr lang="en" sz="2800" dirty="0">
              <a:solidFill>
                <a:srgbClr val="666666"/>
              </a:solidFill>
            </a:endParaRPr>
          </a:p>
          <a:p>
            <a:pPr marL="673100" lvl="0" indent="-514350" rtl="0">
              <a:lnSpc>
                <a:spcPct val="115000"/>
              </a:lnSpc>
              <a:spcBef>
                <a:spcPts val="0"/>
              </a:spcBef>
              <a:buClr>
                <a:srgbClr val="666666"/>
              </a:buClr>
              <a:buSzPct val="61111"/>
              <a:buFont typeface="+mj-lt"/>
              <a:buAutoNum type="arabicPeriod"/>
            </a:pPr>
            <a:r>
              <a:rPr lang="en" sz="2800" dirty="0" smtClean="0">
                <a:solidFill>
                  <a:srgbClr val="666666"/>
                </a:solidFill>
              </a:rPr>
              <a:t>Language</a:t>
            </a:r>
            <a:endParaRPr lang="en" sz="2800" dirty="0">
              <a:solidFill>
                <a:srgbClr val="666666"/>
              </a:solidFill>
            </a:endParaRPr>
          </a:p>
          <a:p>
            <a:pPr marL="673100" lvl="0" indent="-514350" rtl="0">
              <a:lnSpc>
                <a:spcPct val="115000"/>
              </a:lnSpc>
              <a:spcBef>
                <a:spcPts val="0"/>
              </a:spcBef>
              <a:buClr>
                <a:srgbClr val="666666"/>
              </a:buClr>
              <a:buSzPct val="61111"/>
              <a:buFont typeface="+mj-lt"/>
              <a:buAutoNum type="arabicPeriod"/>
            </a:pPr>
            <a:r>
              <a:rPr lang="en" sz="2800" dirty="0" smtClean="0">
                <a:solidFill>
                  <a:srgbClr val="666666"/>
                </a:solidFill>
              </a:rPr>
              <a:t>Device (desktop, tablet or mobile)</a:t>
            </a:r>
          </a:p>
          <a:p>
            <a:pPr marL="673100" lvl="0" indent="-514350" rtl="0">
              <a:lnSpc>
                <a:spcPct val="115000"/>
              </a:lnSpc>
              <a:spcBef>
                <a:spcPts val="0"/>
              </a:spcBef>
              <a:buClr>
                <a:srgbClr val="666666"/>
              </a:buClr>
              <a:buSzPct val="61111"/>
              <a:buFont typeface="+mj-lt"/>
              <a:buAutoNum type="arabicPeriod"/>
            </a:pPr>
            <a:r>
              <a:rPr lang="en" sz="2800" dirty="0" smtClean="0">
                <a:solidFill>
                  <a:srgbClr val="666666"/>
                </a:solidFill>
              </a:rPr>
              <a:t>Time of day; day of </a:t>
            </a:r>
            <a:r>
              <a:rPr lang="en" sz="2800" dirty="0" smtClean="0">
                <a:solidFill>
                  <a:srgbClr val="666666"/>
                </a:solidFill>
              </a:rPr>
              <a:t>week</a:t>
            </a:r>
          </a:p>
          <a:p>
            <a:pPr marL="673100" lvl="0" indent="-514350" rtl="0">
              <a:lnSpc>
                <a:spcPct val="115000"/>
              </a:lnSpc>
              <a:spcBef>
                <a:spcPts val="0"/>
              </a:spcBef>
              <a:buClr>
                <a:srgbClr val="666666"/>
              </a:buClr>
              <a:buSzPct val="61111"/>
              <a:buFont typeface="+mj-lt"/>
              <a:buAutoNum type="arabicPeriod"/>
            </a:pPr>
            <a:r>
              <a:rPr lang="en" sz="2800" dirty="0" smtClean="0">
                <a:solidFill>
                  <a:srgbClr val="666666"/>
                </a:solidFill>
              </a:rPr>
              <a:t>Age/Gender </a:t>
            </a:r>
            <a:r>
              <a:rPr lang="en" sz="2800" b="1" dirty="0" smtClean="0">
                <a:solidFill>
                  <a:srgbClr val="666666"/>
                </a:solidFill>
              </a:rPr>
              <a:t>(brand new)</a:t>
            </a:r>
            <a:endParaRPr lang="en" sz="2800" b="1" dirty="0" smtClean="0">
              <a:solidFill>
                <a:srgbClr val="666666"/>
              </a:solidFill>
            </a:endParaRPr>
          </a:p>
          <a:p>
            <a:pPr marL="673100" lvl="0" indent="-514350" rtl="0">
              <a:lnSpc>
                <a:spcPct val="115000"/>
              </a:lnSpc>
              <a:spcBef>
                <a:spcPts val="0"/>
              </a:spcBef>
              <a:buClr>
                <a:srgbClr val="666666"/>
              </a:buClr>
              <a:buSzPct val="61111"/>
              <a:buFont typeface="+mj-lt"/>
              <a:buAutoNum type="arabicPeriod"/>
            </a:pPr>
            <a:r>
              <a:rPr lang="en" sz="2800" dirty="0" smtClean="0">
                <a:solidFill>
                  <a:srgbClr val="666666"/>
                </a:solidFill>
              </a:rPr>
              <a:t>Keywords</a:t>
            </a:r>
          </a:p>
          <a:p>
            <a:pPr marL="673100" lvl="0" indent="-514350" rtl="0">
              <a:lnSpc>
                <a:spcPct val="115000"/>
              </a:lnSpc>
              <a:spcBef>
                <a:spcPts val="0"/>
              </a:spcBef>
              <a:buClr>
                <a:srgbClr val="666666"/>
              </a:buClr>
              <a:buSzPct val="61111"/>
              <a:buFont typeface="+mj-lt"/>
              <a:buAutoNum type="arabicPeriod"/>
            </a:pPr>
            <a:r>
              <a:rPr lang="en" sz="2800" dirty="0" smtClean="0">
                <a:solidFill>
                  <a:srgbClr val="666666"/>
                </a:solidFill>
              </a:rPr>
              <a:t>Bids</a:t>
            </a:r>
            <a:endParaRPr lang="en" sz="2800" dirty="0">
              <a:solidFill>
                <a:srgbClr val="666666"/>
              </a:solidFill>
            </a:endParaRPr>
          </a:p>
        </p:txBody>
      </p:sp>
      <p:pic>
        <p:nvPicPr>
          <p:cNvPr id="4" name="Picture 3" descr="Final-L3ogo copy.png"/>
          <p:cNvPicPr>
            <a:picLocks noChangeAspect="1"/>
          </p:cNvPicPr>
          <p:nvPr/>
        </p:nvPicPr>
        <p:blipFill>
          <a:blip r:embed="rId3" cstate="print"/>
          <a:stretch>
            <a:fillRect/>
          </a:stretch>
        </p:blipFill>
        <p:spPr>
          <a:xfrm>
            <a:off x="7545772" y="6120680"/>
            <a:ext cx="1418716" cy="620688"/>
          </a:xfrm>
          <a:prstGeom prst="rect">
            <a:avLst/>
          </a:prstGeom>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ctrTitle" idx="4294967295"/>
          </p:nvPr>
        </p:nvSpPr>
        <p:spPr>
          <a:xfrm>
            <a:off x="323528" y="116632"/>
            <a:ext cx="8367463" cy="82622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GB" dirty="0" smtClean="0">
                <a:solidFill>
                  <a:srgbClr val="4285F4"/>
                </a:solidFill>
                <a:ea typeface="Open Sans"/>
                <a:cs typeface="Open Sans"/>
                <a:sym typeface="Open Sans"/>
              </a:rPr>
              <a:t>Keyword match type</a:t>
            </a:r>
            <a:endParaRPr lang="en-GB" dirty="0">
              <a:solidFill>
                <a:srgbClr val="4285F4"/>
              </a:solidFill>
              <a:ea typeface="Open Sans"/>
              <a:cs typeface="Open Sans"/>
              <a:sym typeface="Open Sans"/>
            </a:endParaRPr>
          </a:p>
        </p:txBody>
      </p:sp>
      <p:pic>
        <p:nvPicPr>
          <p:cNvPr id="5" name="Picture 4" descr="Final-L3ogo copy.png"/>
          <p:cNvPicPr>
            <a:picLocks noChangeAspect="1"/>
          </p:cNvPicPr>
          <p:nvPr/>
        </p:nvPicPr>
        <p:blipFill>
          <a:blip r:embed="rId3" cstate="print"/>
          <a:stretch>
            <a:fillRect/>
          </a:stretch>
        </p:blipFill>
        <p:spPr>
          <a:xfrm>
            <a:off x="7545772" y="6120680"/>
            <a:ext cx="1418716" cy="620688"/>
          </a:xfrm>
          <a:prstGeom prst="rect">
            <a:avLst/>
          </a:prstGeom>
        </p:spPr>
      </p:pic>
      <p:graphicFrame>
        <p:nvGraphicFramePr>
          <p:cNvPr id="6" name="Table 5"/>
          <p:cNvGraphicFramePr>
            <a:graphicFrameLocks noGrp="1"/>
          </p:cNvGraphicFramePr>
          <p:nvPr/>
        </p:nvGraphicFramePr>
        <p:xfrm>
          <a:off x="323528" y="1180136"/>
          <a:ext cx="8424935" cy="4820048"/>
        </p:xfrm>
        <a:graphic>
          <a:graphicData uri="http://schemas.openxmlformats.org/drawingml/2006/table">
            <a:tbl>
              <a:tblPr/>
              <a:tblGrid>
                <a:gridCol w="1437430"/>
                <a:gridCol w="1177894"/>
                <a:gridCol w="1637072"/>
                <a:gridCol w="2588363"/>
                <a:gridCol w="1584176"/>
              </a:tblGrid>
              <a:tr h="742236">
                <a:tc>
                  <a:txBody>
                    <a:bodyPr/>
                    <a:lstStyle/>
                    <a:p>
                      <a:pPr algn="ctr" fontAlgn="b"/>
                      <a:r>
                        <a:rPr lang="en-CA" sz="1800" b="1" i="0" u="none" strike="noStrike" dirty="0">
                          <a:solidFill>
                            <a:srgbClr val="000000"/>
                          </a:solidFill>
                          <a:latin typeface="Calibri"/>
                        </a:rPr>
                        <a:t>Match Type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CA" sz="1800" b="1" i="0" u="none" strike="noStrike">
                          <a:solidFill>
                            <a:srgbClr val="000000"/>
                          </a:solidFill>
                          <a:latin typeface="Calibri"/>
                        </a:rPr>
                        <a:t>Special Symbol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CA" sz="1800" b="1" i="0" u="none" strike="noStrike">
                          <a:solidFill>
                            <a:srgbClr val="000000"/>
                          </a:solidFill>
                          <a:latin typeface="Calibri"/>
                        </a:rPr>
                        <a:t>Example Keywords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CA" sz="1800" b="1" i="0" u="none" strike="noStrike">
                          <a:solidFill>
                            <a:srgbClr val="000000"/>
                          </a:solidFill>
                          <a:latin typeface="Calibri"/>
                        </a:rPr>
                        <a:t>Ads may show on searches that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CA" sz="1800" b="1" i="0" u="none" strike="noStrike" dirty="0">
                          <a:solidFill>
                            <a:srgbClr val="000000"/>
                          </a:solidFill>
                          <a:latin typeface="Calibri"/>
                        </a:rPr>
                        <a:t>Example Searches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985956">
                <a:tc>
                  <a:txBody>
                    <a:bodyPr/>
                    <a:lstStyle/>
                    <a:p>
                      <a:pPr algn="ctr" fontAlgn="b"/>
                      <a:r>
                        <a:rPr lang="en-CA" sz="1600" b="0" i="0" u="none" strike="noStrike" dirty="0">
                          <a:solidFill>
                            <a:srgbClr val="000000"/>
                          </a:solidFill>
                          <a:latin typeface="Calibri"/>
                        </a:rPr>
                        <a:t>Broad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dirty="0">
                          <a:solidFill>
                            <a:srgbClr val="000000"/>
                          </a:solidFill>
                          <a:latin typeface="Calibri"/>
                        </a:rPr>
                        <a:t>none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dirty="0">
                          <a:solidFill>
                            <a:srgbClr val="000000"/>
                          </a:solidFill>
                          <a:latin typeface="Calibri"/>
                        </a:rPr>
                        <a:t>women's hats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1" i="0" u="none" strike="noStrike" dirty="0" smtClean="0">
                          <a:solidFill>
                            <a:srgbClr val="000000"/>
                          </a:solidFill>
                          <a:latin typeface="Calibri"/>
                        </a:rPr>
                        <a:t>Any word </a:t>
                      </a:r>
                      <a:r>
                        <a:rPr lang="en-CA" sz="1600" b="0" i="0" u="none" strike="noStrike" dirty="0" smtClean="0">
                          <a:solidFill>
                            <a:srgbClr val="000000"/>
                          </a:solidFill>
                          <a:latin typeface="Calibri"/>
                        </a:rPr>
                        <a:t>in any order - misspellings</a:t>
                      </a:r>
                      <a:r>
                        <a:rPr lang="en-CA" sz="1600" b="0" i="0" u="none" strike="noStrike" dirty="0">
                          <a:solidFill>
                            <a:srgbClr val="000000"/>
                          </a:solidFill>
                          <a:latin typeface="Calibri"/>
                        </a:rPr>
                        <a:t>, synonyms, related </a:t>
                      </a:r>
                      <a:r>
                        <a:rPr lang="en-CA" sz="1600" b="0" i="0" u="none" strike="noStrike" dirty="0" smtClean="0">
                          <a:solidFill>
                            <a:srgbClr val="000000"/>
                          </a:solidFill>
                          <a:latin typeface="Calibri"/>
                        </a:rPr>
                        <a:t>searches, </a:t>
                      </a:r>
                      <a:r>
                        <a:rPr lang="en-CA" sz="1600" b="0" i="0" u="none" strike="noStrike" dirty="0">
                          <a:solidFill>
                            <a:srgbClr val="000000"/>
                          </a:solidFill>
                          <a:latin typeface="Calibri"/>
                        </a:rPr>
                        <a:t>and other relevant variations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dirty="0" smtClean="0">
                          <a:solidFill>
                            <a:srgbClr val="000000"/>
                          </a:solidFill>
                          <a:latin typeface="Calibri"/>
                        </a:rPr>
                        <a:t>Ladies shoes</a:t>
                      </a:r>
                      <a:endParaRPr lang="en-CA" sz="1600" b="0" i="0" u="none" strike="noStrike" dirty="0">
                        <a:solidFill>
                          <a:srgbClr val="000000"/>
                        </a:solidFill>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3354">
                <a:tc>
                  <a:txBody>
                    <a:bodyPr/>
                    <a:lstStyle/>
                    <a:p>
                      <a:pPr algn="ctr" fontAlgn="b"/>
                      <a:r>
                        <a:rPr lang="en-CA" sz="1600" b="0" i="0" u="none" strike="noStrike">
                          <a:solidFill>
                            <a:srgbClr val="000000"/>
                          </a:solidFill>
                          <a:latin typeface="Calibri"/>
                        </a:rPr>
                        <a:t>Broad Match Modifier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dirty="0">
                          <a:solidFill>
                            <a:srgbClr val="000000"/>
                          </a:solidFill>
                          <a:latin typeface="Calibri"/>
                        </a:rPr>
                        <a:t>+keyword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dirty="0">
                          <a:solidFill>
                            <a:srgbClr val="000000"/>
                          </a:solidFill>
                          <a:latin typeface="Calibri"/>
                        </a:rPr>
                        <a:t> +women's +hats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dirty="0" smtClean="0">
                          <a:solidFill>
                            <a:srgbClr val="000000"/>
                          </a:solidFill>
                          <a:latin typeface="Calibri"/>
                        </a:rPr>
                        <a:t>Same as Broad but must contain keyword with + symbol</a:t>
                      </a:r>
                      <a:r>
                        <a:rPr lang="en-CA" sz="1600" b="0" i="0" u="none" strike="noStrike" baseline="0" dirty="0" smtClean="0">
                          <a:solidFill>
                            <a:srgbClr val="000000"/>
                          </a:solidFill>
                          <a:latin typeface="Calibri"/>
                        </a:rPr>
                        <a:t> in front of it</a:t>
                      </a:r>
                      <a:endParaRPr lang="en-CA" sz="1600" b="0" i="0" u="none" strike="noStrike" dirty="0">
                        <a:solidFill>
                          <a:srgbClr val="000000"/>
                        </a:solidFill>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dirty="0" smtClean="0">
                          <a:solidFill>
                            <a:srgbClr val="000000"/>
                          </a:solidFill>
                          <a:latin typeface="Calibri"/>
                        </a:rPr>
                        <a:t>Ladies fedora</a:t>
                      </a:r>
                      <a:endParaRPr lang="en-CA" sz="1600" b="0" i="0" u="none" strike="noStrike" dirty="0">
                        <a:solidFill>
                          <a:srgbClr val="000000"/>
                        </a:solidFill>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2236">
                <a:tc>
                  <a:txBody>
                    <a:bodyPr/>
                    <a:lstStyle/>
                    <a:p>
                      <a:pPr algn="ctr" fontAlgn="b"/>
                      <a:r>
                        <a:rPr lang="en-CA" sz="1600" b="0" i="0" u="none" strike="noStrike">
                          <a:solidFill>
                            <a:srgbClr val="000000"/>
                          </a:solidFill>
                          <a:latin typeface="Calibri"/>
                        </a:rPr>
                        <a:t>Phrase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a:solidFill>
                            <a:srgbClr val="000000"/>
                          </a:solidFill>
                          <a:latin typeface="Calibri"/>
                        </a:rPr>
                        <a:t>"keyword"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a:solidFill>
                            <a:srgbClr val="000000"/>
                          </a:solidFill>
                          <a:latin typeface="Calibri"/>
                        </a:rPr>
                        <a:t>"women's hats"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dirty="0">
                          <a:solidFill>
                            <a:srgbClr val="000000"/>
                          </a:solidFill>
                          <a:latin typeface="Calibri"/>
                        </a:rPr>
                        <a:t>Are a phrase and close variation of that phrase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dirty="0">
                          <a:solidFill>
                            <a:srgbClr val="000000"/>
                          </a:solidFill>
                          <a:latin typeface="Calibri"/>
                        </a:rPr>
                        <a:t>buy women's hats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2236">
                <a:tc>
                  <a:txBody>
                    <a:bodyPr/>
                    <a:lstStyle/>
                    <a:p>
                      <a:pPr algn="ctr" fontAlgn="b"/>
                      <a:r>
                        <a:rPr lang="en-CA" sz="1600" b="0" i="0" u="none" strike="noStrike">
                          <a:solidFill>
                            <a:srgbClr val="000000"/>
                          </a:solidFill>
                          <a:latin typeface="Calibri"/>
                        </a:rPr>
                        <a:t>Exact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a:solidFill>
                            <a:srgbClr val="000000"/>
                          </a:solidFill>
                          <a:latin typeface="Calibri"/>
                        </a:rPr>
                        <a:t>[keyword]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a:solidFill>
                            <a:srgbClr val="000000"/>
                          </a:solidFill>
                          <a:latin typeface="Calibri"/>
                        </a:rPr>
                        <a:t>[women's hats]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a:solidFill>
                            <a:srgbClr val="000000"/>
                          </a:solidFill>
                          <a:latin typeface="Calibri"/>
                        </a:rPr>
                        <a:t>Are an exact terms and close varitions of that exact term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dirty="0">
                          <a:solidFill>
                            <a:srgbClr val="000000"/>
                          </a:solidFill>
                          <a:latin typeface="Calibri"/>
                        </a:rPr>
                        <a:t>women's hats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118">
                <a:tc>
                  <a:txBody>
                    <a:bodyPr/>
                    <a:lstStyle/>
                    <a:p>
                      <a:pPr algn="ctr" fontAlgn="b"/>
                      <a:r>
                        <a:rPr lang="en-CA" sz="1600" b="0" i="0" u="none" strike="noStrike">
                          <a:solidFill>
                            <a:srgbClr val="000000"/>
                          </a:solidFill>
                          <a:latin typeface="Calibri"/>
                        </a:rPr>
                        <a:t>Negative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a:solidFill>
                            <a:srgbClr val="000000"/>
                          </a:solidFill>
                          <a:latin typeface="Calibri"/>
                        </a:rPr>
                        <a:t>-keyword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dirty="0">
                          <a:solidFill>
                            <a:srgbClr val="000000"/>
                          </a:solidFill>
                          <a:latin typeface="Calibri"/>
                        </a:rPr>
                        <a:t> </a:t>
                      </a:r>
                      <a:r>
                        <a:rPr lang="en-CA" sz="1600" b="0" i="0" u="none" strike="noStrike" dirty="0" smtClean="0">
                          <a:solidFill>
                            <a:srgbClr val="000000"/>
                          </a:solidFill>
                          <a:latin typeface="Calibri"/>
                        </a:rPr>
                        <a:t>-cheap</a:t>
                      </a:r>
                      <a:endParaRPr lang="en-CA" sz="1600" b="0" i="0" u="none" strike="noStrike" dirty="0">
                        <a:solidFill>
                          <a:srgbClr val="000000"/>
                        </a:solidFill>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a:solidFill>
                            <a:srgbClr val="000000"/>
                          </a:solidFill>
                          <a:latin typeface="Calibri"/>
                        </a:rPr>
                        <a:t>Are searches without the term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600" b="0" i="0" u="none" strike="noStrike" dirty="0" smtClean="0">
                          <a:solidFill>
                            <a:srgbClr val="000000"/>
                          </a:solidFill>
                          <a:latin typeface="Calibri"/>
                        </a:rPr>
                        <a:t>Cheap women’s hats</a:t>
                      </a:r>
                      <a:endParaRPr lang="en-CA" sz="1600" b="0" i="0" u="none" strike="noStrike" dirty="0">
                        <a:solidFill>
                          <a:srgbClr val="000000"/>
                        </a:solidFill>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ctrTitle" idx="4294967295"/>
          </p:nvPr>
        </p:nvSpPr>
        <p:spPr>
          <a:xfrm>
            <a:off x="323528" y="116632"/>
            <a:ext cx="8367463" cy="82622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GB" smtClean="0">
                <a:solidFill>
                  <a:srgbClr val="4285F4"/>
                </a:solidFill>
                <a:ea typeface="Open Sans"/>
                <a:cs typeface="Open Sans"/>
                <a:sym typeface="Open Sans"/>
              </a:rPr>
              <a:t>Search Terms Report</a:t>
            </a:r>
            <a:endParaRPr lang="en-GB" dirty="0">
              <a:solidFill>
                <a:srgbClr val="4285F4"/>
              </a:solidFill>
              <a:ea typeface="Open Sans"/>
              <a:cs typeface="Open Sans"/>
              <a:sym typeface="Open Sans"/>
            </a:endParaRPr>
          </a:p>
        </p:txBody>
      </p:sp>
      <p:pic>
        <p:nvPicPr>
          <p:cNvPr id="5" name="Picture 4" descr="Final-L3ogo copy.png"/>
          <p:cNvPicPr>
            <a:picLocks noChangeAspect="1"/>
          </p:cNvPicPr>
          <p:nvPr/>
        </p:nvPicPr>
        <p:blipFill>
          <a:blip r:embed="rId3" cstate="print"/>
          <a:stretch>
            <a:fillRect/>
          </a:stretch>
        </p:blipFill>
        <p:spPr>
          <a:xfrm>
            <a:off x="7545772" y="6120680"/>
            <a:ext cx="1418716" cy="620688"/>
          </a:xfrm>
          <a:prstGeom prst="rect">
            <a:avLst/>
          </a:prstGeom>
        </p:spPr>
      </p:pic>
      <p:sp>
        <p:nvSpPr>
          <p:cNvPr id="7" name="TextBox 6"/>
          <p:cNvSpPr txBox="1"/>
          <p:nvPr/>
        </p:nvSpPr>
        <p:spPr>
          <a:xfrm>
            <a:off x="539552" y="980728"/>
            <a:ext cx="8136904" cy="369332"/>
          </a:xfrm>
          <a:prstGeom prst="rect">
            <a:avLst/>
          </a:prstGeom>
          <a:noFill/>
        </p:spPr>
        <p:txBody>
          <a:bodyPr wrap="square" rtlCol="0">
            <a:spAutoFit/>
          </a:bodyPr>
          <a:lstStyle/>
          <a:p>
            <a:r>
              <a:rPr lang="en-CA" dirty="0" smtClean="0"/>
              <a:t>This report tells you exactly what people who saw your ads were searching for.</a:t>
            </a:r>
            <a:endParaRPr lang="en-CA" dirty="0"/>
          </a:p>
        </p:txBody>
      </p:sp>
      <p:pic>
        <p:nvPicPr>
          <p:cNvPr id="2050" name="Picture 2"/>
          <p:cNvPicPr>
            <a:picLocks noChangeAspect="1" noChangeArrowheads="1"/>
          </p:cNvPicPr>
          <p:nvPr/>
        </p:nvPicPr>
        <p:blipFill>
          <a:blip r:embed="rId4" cstate="print"/>
          <a:srcRect/>
          <a:stretch>
            <a:fillRect/>
          </a:stretch>
        </p:blipFill>
        <p:spPr bwMode="auto">
          <a:xfrm>
            <a:off x="683568" y="1556792"/>
            <a:ext cx="6540500" cy="45275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ctrTitle" idx="4294967295"/>
          </p:nvPr>
        </p:nvSpPr>
        <p:spPr>
          <a:xfrm>
            <a:off x="609600" y="609600"/>
            <a:ext cx="8153399" cy="7653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GB" dirty="0" smtClean="0">
                <a:solidFill>
                  <a:srgbClr val="4285F4"/>
                </a:solidFill>
                <a:ea typeface="Open Sans"/>
                <a:cs typeface="Open Sans"/>
                <a:sym typeface="Open Sans"/>
              </a:rPr>
              <a:t>How are </a:t>
            </a:r>
            <a:r>
              <a:rPr lang="en-GB" dirty="0" err="1" smtClean="0">
                <a:solidFill>
                  <a:srgbClr val="4285F4"/>
                </a:solidFill>
                <a:ea typeface="Open Sans"/>
                <a:cs typeface="Open Sans"/>
                <a:sym typeface="Open Sans"/>
              </a:rPr>
              <a:t>AdWord’s</a:t>
            </a:r>
            <a:r>
              <a:rPr lang="en-GB" dirty="0" smtClean="0">
                <a:solidFill>
                  <a:srgbClr val="4285F4"/>
                </a:solidFill>
                <a:ea typeface="Open Sans"/>
                <a:cs typeface="Open Sans"/>
                <a:sym typeface="Open Sans"/>
              </a:rPr>
              <a:t> ads ranked?</a:t>
            </a:r>
            <a:endParaRPr lang="en-GB" dirty="0">
              <a:solidFill>
                <a:srgbClr val="4285F4"/>
              </a:solidFill>
              <a:ea typeface="Open Sans"/>
              <a:cs typeface="Open Sans"/>
              <a:sym typeface="Open Sans"/>
            </a:endParaRPr>
          </a:p>
        </p:txBody>
      </p:sp>
      <p:sp>
        <p:nvSpPr>
          <p:cNvPr id="391" name="Shape 391"/>
          <p:cNvSpPr txBox="1"/>
          <p:nvPr/>
        </p:nvSpPr>
        <p:spPr>
          <a:xfrm>
            <a:off x="583750" y="3870836"/>
            <a:ext cx="1293599" cy="1138799"/>
          </a:xfrm>
          <a:prstGeom prst="rect">
            <a:avLst/>
          </a:prstGeom>
          <a:noFill/>
          <a:ln>
            <a:noFill/>
          </a:ln>
        </p:spPr>
        <p:txBody>
          <a:bodyPr lIns="91425" tIns="91425" rIns="91425" bIns="91425" anchor="ctr" anchorCtr="0">
            <a:noAutofit/>
          </a:bodyPr>
          <a:lstStyle/>
          <a:p>
            <a:pPr lvl="0" algn="ctr" rtl="0">
              <a:spcBef>
                <a:spcPts val="0"/>
              </a:spcBef>
              <a:buNone/>
            </a:pPr>
            <a:r>
              <a:rPr lang="en-GB" sz="1800">
                <a:solidFill>
                  <a:srgbClr val="4285F4"/>
                </a:solidFill>
                <a:latin typeface="Open Sans"/>
                <a:ea typeface="Open Sans"/>
                <a:cs typeface="Open Sans"/>
                <a:sym typeface="Open Sans"/>
              </a:rPr>
              <a:t>Ad Rank</a:t>
            </a:r>
          </a:p>
        </p:txBody>
      </p:sp>
      <p:sp>
        <p:nvSpPr>
          <p:cNvPr id="392" name="Shape 392"/>
          <p:cNvSpPr txBox="1"/>
          <p:nvPr/>
        </p:nvSpPr>
        <p:spPr>
          <a:xfrm>
            <a:off x="1910774" y="4107655"/>
            <a:ext cx="1293599" cy="1138799"/>
          </a:xfrm>
          <a:prstGeom prst="rect">
            <a:avLst/>
          </a:prstGeom>
          <a:noFill/>
          <a:ln>
            <a:noFill/>
          </a:ln>
        </p:spPr>
        <p:txBody>
          <a:bodyPr lIns="91425" tIns="91425" rIns="91425" bIns="91425" anchor="t" anchorCtr="0">
            <a:noAutofit/>
          </a:bodyPr>
          <a:lstStyle/>
          <a:p>
            <a:pPr lvl="0" rtl="0">
              <a:spcBef>
                <a:spcPts val="0"/>
              </a:spcBef>
              <a:buNone/>
            </a:pPr>
            <a:r>
              <a:rPr lang="en-GB" sz="1800">
                <a:solidFill>
                  <a:srgbClr val="4285F4"/>
                </a:solidFill>
                <a:latin typeface="Open Sans"/>
                <a:ea typeface="Open Sans"/>
                <a:cs typeface="Open Sans"/>
                <a:sym typeface="Open Sans"/>
              </a:rPr>
              <a:t>=</a:t>
            </a:r>
          </a:p>
        </p:txBody>
      </p:sp>
      <p:sp>
        <p:nvSpPr>
          <p:cNvPr id="393" name="Shape 393"/>
          <p:cNvSpPr txBox="1"/>
          <p:nvPr/>
        </p:nvSpPr>
        <p:spPr>
          <a:xfrm>
            <a:off x="2313642" y="3870836"/>
            <a:ext cx="1618199" cy="1138799"/>
          </a:xfrm>
          <a:prstGeom prst="rect">
            <a:avLst/>
          </a:prstGeom>
          <a:noFill/>
          <a:ln>
            <a:noFill/>
          </a:ln>
        </p:spPr>
        <p:txBody>
          <a:bodyPr lIns="91425" tIns="91425" rIns="91425" bIns="91425" anchor="ctr" anchorCtr="0">
            <a:noAutofit/>
          </a:bodyPr>
          <a:lstStyle/>
          <a:p>
            <a:pPr lvl="0" algn="ctr" rtl="0">
              <a:spcBef>
                <a:spcPts val="0"/>
              </a:spcBef>
              <a:buNone/>
            </a:pPr>
            <a:r>
              <a:rPr lang="en-GB" sz="1800">
                <a:solidFill>
                  <a:srgbClr val="4285F4"/>
                </a:solidFill>
                <a:latin typeface="Open Sans"/>
                <a:ea typeface="Open Sans"/>
                <a:cs typeface="Open Sans"/>
                <a:sym typeface="Open Sans"/>
              </a:rPr>
              <a:t>Maximum CPC bid</a:t>
            </a:r>
          </a:p>
        </p:txBody>
      </p:sp>
      <p:sp>
        <p:nvSpPr>
          <p:cNvPr id="394" name="Shape 394"/>
          <p:cNvSpPr txBox="1"/>
          <p:nvPr/>
        </p:nvSpPr>
        <p:spPr>
          <a:xfrm>
            <a:off x="4034014" y="4107655"/>
            <a:ext cx="1293599" cy="1138799"/>
          </a:xfrm>
          <a:prstGeom prst="rect">
            <a:avLst/>
          </a:prstGeom>
          <a:noFill/>
          <a:ln>
            <a:noFill/>
          </a:ln>
        </p:spPr>
        <p:txBody>
          <a:bodyPr lIns="91425" tIns="91425" rIns="91425" bIns="91425" anchor="t" anchorCtr="0">
            <a:noAutofit/>
          </a:bodyPr>
          <a:lstStyle/>
          <a:p>
            <a:pPr lvl="0" rtl="0">
              <a:spcBef>
                <a:spcPts val="0"/>
              </a:spcBef>
              <a:buNone/>
            </a:pPr>
            <a:r>
              <a:rPr lang="en-GB" sz="1800">
                <a:solidFill>
                  <a:srgbClr val="4285F4"/>
                </a:solidFill>
                <a:latin typeface="Open Sans"/>
                <a:ea typeface="Open Sans"/>
                <a:cs typeface="Open Sans"/>
                <a:sym typeface="Open Sans"/>
              </a:rPr>
              <a:t>+</a:t>
            </a:r>
          </a:p>
        </p:txBody>
      </p:sp>
      <p:sp>
        <p:nvSpPr>
          <p:cNvPr id="395" name="Shape 395"/>
          <p:cNvSpPr txBox="1"/>
          <p:nvPr/>
        </p:nvSpPr>
        <p:spPr>
          <a:xfrm>
            <a:off x="4368150" y="3870836"/>
            <a:ext cx="1618199" cy="1138799"/>
          </a:xfrm>
          <a:prstGeom prst="rect">
            <a:avLst/>
          </a:prstGeom>
          <a:noFill/>
          <a:ln>
            <a:noFill/>
          </a:ln>
        </p:spPr>
        <p:txBody>
          <a:bodyPr lIns="91425" tIns="91425" rIns="91425" bIns="91425" anchor="ctr" anchorCtr="0">
            <a:noAutofit/>
          </a:bodyPr>
          <a:lstStyle/>
          <a:p>
            <a:pPr lvl="0" algn="ctr" rtl="0">
              <a:spcBef>
                <a:spcPts val="0"/>
              </a:spcBef>
              <a:buNone/>
            </a:pPr>
            <a:r>
              <a:rPr lang="en-GB" sz="1800">
                <a:solidFill>
                  <a:srgbClr val="4285F4"/>
                </a:solidFill>
                <a:latin typeface="Open Sans"/>
                <a:ea typeface="Open Sans"/>
                <a:cs typeface="Open Sans"/>
                <a:sym typeface="Open Sans"/>
              </a:rPr>
              <a:t>Quality Score</a:t>
            </a:r>
          </a:p>
        </p:txBody>
      </p:sp>
      <p:sp>
        <p:nvSpPr>
          <p:cNvPr id="396" name="Shape 396"/>
          <p:cNvSpPr txBox="1"/>
          <p:nvPr/>
        </p:nvSpPr>
        <p:spPr>
          <a:xfrm>
            <a:off x="5980316" y="4107655"/>
            <a:ext cx="1293599" cy="1138799"/>
          </a:xfrm>
          <a:prstGeom prst="rect">
            <a:avLst/>
          </a:prstGeom>
          <a:noFill/>
          <a:ln>
            <a:noFill/>
          </a:ln>
        </p:spPr>
        <p:txBody>
          <a:bodyPr lIns="91425" tIns="91425" rIns="91425" bIns="91425" anchor="t" anchorCtr="0">
            <a:noAutofit/>
          </a:bodyPr>
          <a:lstStyle/>
          <a:p>
            <a:pPr lvl="0" rtl="0">
              <a:spcBef>
                <a:spcPts val="0"/>
              </a:spcBef>
              <a:buNone/>
            </a:pPr>
            <a:r>
              <a:rPr lang="en-GB" sz="1800">
                <a:solidFill>
                  <a:srgbClr val="4285F4"/>
                </a:solidFill>
                <a:latin typeface="Open Sans"/>
                <a:ea typeface="Open Sans"/>
                <a:cs typeface="Open Sans"/>
                <a:sym typeface="Open Sans"/>
              </a:rPr>
              <a:t>+</a:t>
            </a:r>
          </a:p>
        </p:txBody>
      </p:sp>
      <p:sp>
        <p:nvSpPr>
          <p:cNvPr id="397" name="Shape 397"/>
          <p:cNvSpPr txBox="1"/>
          <p:nvPr/>
        </p:nvSpPr>
        <p:spPr>
          <a:xfrm>
            <a:off x="6422658" y="3870836"/>
            <a:ext cx="2045999" cy="1138799"/>
          </a:xfrm>
          <a:prstGeom prst="rect">
            <a:avLst/>
          </a:prstGeom>
          <a:noFill/>
          <a:ln>
            <a:noFill/>
          </a:ln>
        </p:spPr>
        <p:txBody>
          <a:bodyPr lIns="91425" tIns="91425" rIns="91425" bIns="91425" anchor="ctr" anchorCtr="0">
            <a:noAutofit/>
          </a:bodyPr>
          <a:lstStyle/>
          <a:p>
            <a:pPr lvl="0" algn="ctr" rtl="0">
              <a:spcBef>
                <a:spcPts val="0"/>
              </a:spcBef>
              <a:buNone/>
            </a:pPr>
            <a:r>
              <a:rPr lang="en-GB" sz="1800">
                <a:solidFill>
                  <a:srgbClr val="4285F4"/>
                </a:solidFill>
                <a:latin typeface="Open Sans"/>
                <a:ea typeface="Open Sans"/>
                <a:cs typeface="Open Sans"/>
                <a:sym typeface="Open Sans"/>
              </a:rPr>
              <a:t>Ad extensions impact</a:t>
            </a:r>
          </a:p>
        </p:txBody>
      </p:sp>
      <p:pic>
        <p:nvPicPr>
          <p:cNvPr id="398" name="Shape 398"/>
          <p:cNvPicPr preferRelativeResize="0"/>
          <p:nvPr/>
        </p:nvPicPr>
        <p:blipFill>
          <a:blip r:embed="rId3" cstate="print">
            <a:alphaModFix/>
          </a:blip>
          <a:stretch>
            <a:fillRect/>
          </a:stretch>
        </p:blipFill>
        <p:spPr>
          <a:xfrm>
            <a:off x="2697641" y="2839591"/>
            <a:ext cx="819073" cy="854155"/>
          </a:xfrm>
          <a:prstGeom prst="rect">
            <a:avLst/>
          </a:prstGeom>
          <a:noFill/>
          <a:ln>
            <a:noFill/>
          </a:ln>
        </p:spPr>
      </p:pic>
      <p:pic>
        <p:nvPicPr>
          <p:cNvPr id="399" name="Shape 399"/>
          <p:cNvPicPr preferRelativeResize="0"/>
          <p:nvPr/>
        </p:nvPicPr>
        <p:blipFill>
          <a:blip r:embed="rId4" cstate="print">
            <a:alphaModFix/>
          </a:blip>
          <a:stretch>
            <a:fillRect/>
          </a:stretch>
        </p:blipFill>
        <p:spPr>
          <a:xfrm>
            <a:off x="6876087" y="2701560"/>
            <a:ext cx="1139029" cy="1143389"/>
          </a:xfrm>
          <a:prstGeom prst="rect">
            <a:avLst/>
          </a:prstGeom>
          <a:noFill/>
          <a:ln>
            <a:noFill/>
          </a:ln>
        </p:spPr>
      </p:pic>
      <p:pic>
        <p:nvPicPr>
          <p:cNvPr id="400" name="Shape 400"/>
          <p:cNvPicPr preferRelativeResize="0"/>
          <p:nvPr/>
        </p:nvPicPr>
        <p:blipFill>
          <a:blip r:embed="rId5" cstate="print">
            <a:alphaModFix/>
          </a:blip>
          <a:stretch>
            <a:fillRect/>
          </a:stretch>
        </p:blipFill>
        <p:spPr>
          <a:xfrm>
            <a:off x="4607737" y="2583135"/>
            <a:ext cx="1139028" cy="1143389"/>
          </a:xfrm>
          <a:prstGeom prst="rect">
            <a:avLst/>
          </a:prstGeom>
          <a:noFill/>
          <a:ln>
            <a:noFill/>
          </a:ln>
        </p:spPr>
      </p:pic>
      <p:pic>
        <p:nvPicPr>
          <p:cNvPr id="401" name="Shape 401"/>
          <p:cNvPicPr preferRelativeResize="0"/>
          <p:nvPr/>
        </p:nvPicPr>
        <p:blipFill>
          <a:blip r:embed="rId6" cstate="print">
            <a:alphaModFix/>
          </a:blip>
          <a:stretch>
            <a:fillRect/>
          </a:stretch>
        </p:blipFill>
        <p:spPr>
          <a:xfrm>
            <a:off x="818688" y="2915658"/>
            <a:ext cx="819056" cy="822219"/>
          </a:xfrm>
          <a:prstGeom prst="rect">
            <a:avLst/>
          </a:prstGeom>
          <a:noFill/>
          <a:ln>
            <a:noFill/>
          </a:ln>
        </p:spPr>
      </p:pic>
      <p:sp>
        <p:nvSpPr>
          <p:cNvPr id="402" name="Shape 402"/>
          <p:cNvSpPr/>
          <p:nvPr/>
        </p:nvSpPr>
        <p:spPr>
          <a:xfrm>
            <a:off x="2312850" y="2355833"/>
            <a:ext cx="6140700" cy="2917200"/>
          </a:xfrm>
          <a:prstGeom prst="roundRect">
            <a:avLst>
              <a:gd name="adj" fmla="val 16667"/>
            </a:avLst>
          </a:prstGeom>
          <a:noFill/>
          <a:ln w="19050" cap="flat" cmpd="sng">
            <a:solidFill>
              <a:srgbClr val="4A86E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4" name="Shape 404"/>
          <p:cNvSpPr txBox="1"/>
          <p:nvPr/>
        </p:nvSpPr>
        <p:spPr>
          <a:xfrm>
            <a:off x="104110" y="865907"/>
            <a:ext cx="298800" cy="458399"/>
          </a:xfrm>
          <a:prstGeom prst="rect">
            <a:avLst/>
          </a:prstGeom>
          <a:noFill/>
          <a:ln>
            <a:noFill/>
          </a:ln>
        </p:spPr>
        <p:txBody>
          <a:bodyPr lIns="91425" tIns="91425" rIns="91425" bIns="91425" anchor="t" anchorCtr="0">
            <a:noAutofit/>
          </a:bodyPr>
          <a:lstStyle/>
          <a:p>
            <a:pPr lvl="0" rtl="0">
              <a:spcBef>
                <a:spcPts val="0"/>
              </a:spcBef>
              <a:buNone/>
            </a:pPr>
            <a:r>
              <a:rPr lang="en-GB" sz="1800">
                <a:solidFill>
                  <a:schemeClr val="lt1"/>
                </a:solidFill>
                <a:latin typeface="Open Sans"/>
                <a:ea typeface="Open Sans"/>
                <a:cs typeface="Open Sans"/>
                <a:sym typeface="Open Sans"/>
              </a:rPr>
              <a:t>1</a:t>
            </a:r>
          </a:p>
        </p:txBody>
      </p:sp>
      <p:pic>
        <p:nvPicPr>
          <p:cNvPr id="16" name="Picture 15" descr="Final-L3ogo copy.png"/>
          <p:cNvPicPr>
            <a:picLocks noChangeAspect="1"/>
          </p:cNvPicPr>
          <p:nvPr/>
        </p:nvPicPr>
        <p:blipFill>
          <a:blip r:embed="rId7" cstate="print"/>
          <a:stretch>
            <a:fillRect/>
          </a:stretch>
        </p:blipFill>
        <p:spPr>
          <a:xfrm>
            <a:off x="7545772" y="6120680"/>
            <a:ext cx="1418716" cy="620688"/>
          </a:xfrm>
          <a:prstGeom prst="rect">
            <a:avLst/>
          </a:prstGeom>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ctrTitle" idx="4294967295"/>
          </p:nvPr>
        </p:nvSpPr>
        <p:spPr>
          <a:xfrm>
            <a:off x="323528" y="116632"/>
            <a:ext cx="8153399" cy="765300"/>
          </a:xfrm>
          <a:prstGeom prst="rect">
            <a:avLst/>
          </a:prstGeom>
          <a:noFill/>
          <a:ln>
            <a:noFill/>
          </a:ln>
        </p:spPr>
        <p:txBody>
          <a:bodyPr lIns="91425" tIns="45700" rIns="91425" bIns="45700" anchor="b" anchorCtr="0">
            <a:noAutofit/>
          </a:bodyPr>
          <a:lstStyle/>
          <a:p>
            <a:pPr marL="0" marR="0" lvl="0" indent="-69850" algn="l" rtl="0">
              <a:spcBef>
                <a:spcPts val="0"/>
              </a:spcBef>
              <a:spcAft>
                <a:spcPts val="0"/>
              </a:spcAft>
              <a:buSzPct val="34375"/>
              <a:buNone/>
            </a:pPr>
            <a:r>
              <a:rPr lang="en-GB" dirty="0">
                <a:solidFill>
                  <a:srgbClr val="4285F4"/>
                </a:solidFill>
                <a:ea typeface="Open Sans"/>
                <a:cs typeface="Open Sans"/>
                <a:sym typeface="Open Sans"/>
              </a:rPr>
              <a:t>What contributes to Quality Score?</a:t>
            </a:r>
          </a:p>
        </p:txBody>
      </p:sp>
      <p:sp>
        <p:nvSpPr>
          <p:cNvPr id="456" name="Shape 456"/>
          <p:cNvSpPr txBox="1"/>
          <p:nvPr/>
        </p:nvSpPr>
        <p:spPr>
          <a:xfrm>
            <a:off x="685800" y="3068637"/>
            <a:ext cx="4813200" cy="2493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458" name="Shape 458"/>
          <p:cNvSpPr txBox="1"/>
          <p:nvPr/>
        </p:nvSpPr>
        <p:spPr>
          <a:xfrm>
            <a:off x="541337" y="1124744"/>
            <a:ext cx="8005800" cy="1096500"/>
          </a:xfrm>
          <a:prstGeom prst="rect">
            <a:avLst/>
          </a:prstGeom>
          <a:noFill/>
          <a:ln>
            <a:noFill/>
          </a:ln>
        </p:spPr>
        <p:txBody>
          <a:bodyPr lIns="0" tIns="45700" rIns="91425" bIns="45700" anchor="t" anchorCtr="0">
            <a:noAutofit/>
          </a:bodyPr>
          <a:lstStyle/>
          <a:p>
            <a:pPr lvl="0" algn="ctr">
              <a:buSzPct val="25000"/>
            </a:pPr>
            <a:r>
              <a:rPr lang="en-US" sz="2000" b="1" dirty="0" smtClean="0">
                <a:solidFill>
                  <a:srgbClr val="404040"/>
                </a:solidFill>
                <a:latin typeface="Open Sans"/>
                <a:ea typeface="Open Sans"/>
                <a:cs typeface="Open Sans"/>
                <a:sym typeface="Open Sans"/>
              </a:rPr>
              <a:t>Quality Score </a:t>
            </a:r>
            <a:r>
              <a:rPr lang="en-US" sz="2000" dirty="0" smtClean="0">
                <a:solidFill>
                  <a:srgbClr val="404040"/>
                </a:solidFill>
                <a:latin typeface="Open Sans"/>
                <a:ea typeface="Open Sans"/>
                <a:cs typeface="Open Sans"/>
                <a:sym typeface="Open Sans"/>
              </a:rPr>
              <a:t>is an estimate of how </a:t>
            </a:r>
            <a:r>
              <a:rPr lang="en-US" sz="2000" b="1" i="1" dirty="0" smtClean="0">
                <a:solidFill>
                  <a:schemeClr val="accent1"/>
                </a:solidFill>
                <a:latin typeface="Open Sans"/>
                <a:ea typeface="Open Sans"/>
                <a:cs typeface="Open Sans"/>
                <a:sym typeface="Open Sans"/>
              </a:rPr>
              <a:t>relevant</a:t>
            </a:r>
            <a:r>
              <a:rPr lang="en-US" sz="2000" dirty="0" smtClean="0">
                <a:solidFill>
                  <a:schemeClr val="accent1"/>
                </a:solidFill>
                <a:latin typeface="Open Sans"/>
                <a:ea typeface="Open Sans"/>
                <a:cs typeface="Open Sans"/>
                <a:sym typeface="Open Sans"/>
              </a:rPr>
              <a:t> </a:t>
            </a:r>
            <a:r>
              <a:rPr lang="en-US" sz="2000" dirty="0" smtClean="0">
                <a:solidFill>
                  <a:srgbClr val="404040"/>
                </a:solidFill>
                <a:latin typeface="Open Sans"/>
                <a:ea typeface="Open Sans"/>
                <a:cs typeface="Open Sans"/>
                <a:sym typeface="Open Sans"/>
              </a:rPr>
              <a:t>your</a:t>
            </a:r>
          </a:p>
          <a:p>
            <a:pPr lvl="0" algn="ctr">
              <a:buSzPct val="25000"/>
            </a:pPr>
            <a:r>
              <a:rPr lang="en-US" sz="2000" b="1" dirty="0" smtClean="0">
                <a:solidFill>
                  <a:srgbClr val="404040"/>
                </a:solidFill>
                <a:latin typeface="Open Sans"/>
                <a:ea typeface="Open Sans"/>
                <a:cs typeface="Open Sans"/>
                <a:sym typeface="Open Sans"/>
              </a:rPr>
              <a:t> ads</a:t>
            </a:r>
            <a:r>
              <a:rPr lang="en-US" sz="2000" dirty="0" smtClean="0">
                <a:solidFill>
                  <a:srgbClr val="404040"/>
                </a:solidFill>
                <a:latin typeface="Open Sans"/>
                <a:ea typeface="Open Sans"/>
                <a:cs typeface="Open Sans"/>
                <a:sym typeface="Open Sans"/>
              </a:rPr>
              <a:t>, </a:t>
            </a:r>
            <a:r>
              <a:rPr lang="en-US" sz="2000" b="1" dirty="0" smtClean="0">
                <a:solidFill>
                  <a:srgbClr val="404040"/>
                </a:solidFill>
                <a:latin typeface="Open Sans"/>
                <a:ea typeface="Open Sans"/>
                <a:cs typeface="Open Sans"/>
                <a:sym typeface="Open Sans"/>
              </a:rPr>
              <a:t>keywords</a:t>
            </a:r>
            <a:r>
              <a:rPr lang="en-US" sz="2000" dirty="0" smtClean="0">
                <a:solidFill>
                  <a:srgbClr val="404040"/>
                </a:solidFill>
                <a:latin typeface="Open Sans"/>
                <a:ea typeface="Open Sans"/>
                <a:cs typeface="Open Sans"/>
                <a:sym typeface="Open Sans"/>
              </a:rPr>
              <a:t>, and </a:t>
            </a:r>
            <a:r>
              <a:rPr lang="en-US" sz="2000" b="1" dirty="0" smtClean="0">
                <a:solidFill>
                  <a:srgbClr val="404040"/>
                </a:solidFill>
                <a:latin typeface="Open Sans"/>
                <a:ea typeface="Open Sans"/>
                <a:cs typeface="Open Sans"/>
                <a:sym typeface="Open Sans"/>
              </a:rPr>
              <a:t>landing page </a:t>
            </a:r>
            <a:r>
              <a:rPr lang="en-US" sz="2000" dirty="0" smtClean="0">
                <a:solidFill>
                  <a:srgbClr val="404040"/>
                </a:solidFill>
                <a:latin typeface="Open Sans"/>
                <a:ea typeface="Open Sans"/>
                <a:cs typeface="Open Sans"/>
                <a:sym typeface="Open Sans"/>
              </a:rPr>
              <a:t>are to a person seeing your ad</a:t>
            </a:r>
            <a:endParaRPr lang="en-US" sz="2000" dirty="0">
              <a:solidFill>
                <a:srgbClr val="404040"/>
              </a:solidFill>
              <a:latin typeface="Open Sans"/>
              <a:ea typeface="Open Sans"/>
              <a:cs typeface="Open Sans"/>
              <a:sym typeface="Open Sans"/>
            </a:endParaRPr>
          </a:p>
        </p:txBody>
      </p:sp>
      <p:sp>
        <p:nvSpPr>
          <p:cNvPr id="459" name="Shape 459"/>
          <p:cNvSpPr/>
          <p:nvPr/>
        </p:nvSpPr>
        <p:spPr>
          <a:xfrm>
            <a:off x="1127125" y="2324557"/>
            <a:ext cx="6656400" cy="827700"/>
          </a:xfrm>
          <a:prstGeom prst="roundRect">
            <a:avLst>
              <a:gd name="adj" fmla="val 16667"/>
            </a:avLst>
          </a:prstGeom>
          <a:solidFill>
            <a:srgbClr val="4A86E8"/>
          </a:solidFill>
          <a:ln>
            <a:noFill/>
          </a:ln>
        </p:spPr>
        <p:txBody>
          <a:bodyPr lIns="91425" tIns="45700" rIns="91425" bIns="45700" anchor="ctr" anchorCtr="0">
            <a:noAutofit/>
          </a:bodyPr>
          <a:lstStyle/>
          <a:p>
            <a:pPr marL="0" marR="0" lvl="0" indent="0" algn="l" rtl="0">
              <a:spcBef>
                <a:spcPts val="0"/>
              </a:spcBef>
              <a:spcAft>
                <a:spcPts val="0"/>
              </a:spcAft>
              <a:buNone/>
            </a:pPr>
            <a:endParaRPr sz="1200" b="0" i="0" u="none" strike="noStrike" cap="none">
              <a:solidFill>
                <a:srgbClr val="000000"/>
              </a:solidFill>
              <a:latin typeface="Open Sans"/>
              <a:ea typeface="Open Sans"/>
              <a:cs typeface="Open Sans"/>
              <a:sym typeface="Open Sans"/>
            </a:endParaRPr>
          </a:p>
        </p:txBody>
      </p:sp>
      <p:sp>
        <p:nvSpPr>
          <p:cNvPr id="460" name="Shape 460"/>
          <p:cNvSpPr txBox="1"/>
          <p:nvPr/>
        </p:nvSpPr>
        <p:spPr>
          <a:xfrm>
            <a:off x="2667000" y="2364773"/>
            <a:ext cx="3578100" cy="708000"/>
          </a:xfrm>
          <a:prstGeom prst="rect">
            <a:avLst/>
          </a:prstGeom>
          <a:noFill/>
          <a:ln>
            <a:noFill/>
          </a:ln>
        </p:spPr>
        <p:txBody>
          <a:bodyPr lIns="0" tIns="0" rIns="0" bIns="0" anchor="t" anchorCtr="0">
            <a:noAutofit/>
          </a:bodyPr>
          <a:lstStyle/>
          <a:p>
            <a:pPr marL="0" marR="0" lvl="0" indent="0" algn="ctr" rtl="0">
              <a:lnSpc>
                <a:spcPct val="95000"/>
              </a:lnSpc>
              <a:spcBef>
                <a:spcPts val="0"/>
              </a:spcBef>
              <a:spcAft>
                <a:spcPts val="0"/>
              </a:spcAft>
              <a:buSzPct val="25000"/>
              <a:buNone/>
            </a:pPr>
            <a:r>
              <a:rPr lang="en-GB" sz="3600" b="1" i="0" u="none" strike="noStrike" cap="none">
                <a:solidFill>
                  <a:srgbClr val="FFFFFF"/>
                </a:solidFill>
                <a:latin typeface="Open Sans"/>
                <a:ea typeface="Open Sans"/>
                <a:cs typeface="Open Sans"/>
                <a:sym typeface="Open Sans"/>
              </a:rPr>
              <a:t>Quality Score</a:t>
            </a:r>
          </a:p>
        </p:txBody>
      </p:sp>
      <p:sp>
        <p:nvSpPr>
          <p:cNvPr id="24" name="Shape 413"/>
          <p:cNvSpPr/>
          <p:nvPr/>
        </p:nvSpPr>
        <p:spPr>
          <a:xfrm>
            <a:off x="1126792" y="3699579"/>
            <a:ext cx="3076318" cy="1735183"/>
          </a:xfrm>
          <a:prstGeom prst="flowChartAlternateProcess">
            <a:avLst/>
          </a:prstGeom>
          <a:solidFill>
            <a:srgbClr val="3369E8"/>
          </a:solidFill>
          <a:ln>
            <a:noFill/>
          </a:ln>
        </p:spPr>
        <p:txBody>
          <a:bodyPr lIns="91425" tIns="45700" rIns="91425" bIns="45700" anchor="ctr" anchorCtr="0">
            <a:noAutofit/>
          </a:bodyPr>
          <a:lstStyle/>
          <a:p>
            <a:pPr marL="0" marR="0" lvl="0" indent="0" algn="ctr" rtl="0">
              <a:lnSpc>
                <a:spcPct val="95000"/>
              </a:lnSpc>
              <a:spcBef>
                <a:spcPts val="0"/>
              </a:spcBef>
              <a:buSzPct val="25000"/>
              <a:buNone/>
            </a:pPr>
            <a:r>
              <a:rPr lang="en-US" sz="2000" b="0" i="0" u="none" strike="noStrike" cap="none" dirty="0">
                <a:solidFill>
                  <a:schemeClr val="lt1"/>
                </a:solidFill>
                <a:latin typeface="Arial"/>
                <a:ea typeface="Arial"/>
                <a:cs typeface="Arial"/>
                <a:sym typeface="Arial"/>
              </a:rPr>
              <a:t>Keyword </a:t>
            </a:r>
            <a:r>
              <a:rPr lang="en-US" sz="2000" b="0" i="0" u="none" strike="noStrike" cap="none" dirty="0" smtClean="0">
                <a:solidFill>
                  <a:schemeClr val="lt1"/>
                </a:solidFill>
                <a:latin typeface="Arial"/>
                <a:ea typeface="Arial"/>
                <a:cs typeface="Arial"/>
                <a:sym typeface="Arial"/>
              </a:rPr>
              <a:t>&amp; Ad Quality</a:t>
            </a:r>
            <a:endParaRPr lang="en-US" sz="2000" b="0" i="0" u="none" strike="noStrike" cap="none" dirty="0">
              <a:solidFill>
                <a:schemeClr val="lt1"/>
              </a:solidFill>
              <a:latin typeface="Arial"/>
              <a:ea typeface="Arial"/>
              <a:cs typeface="Arial"/>
              <a:sym typeface="Arial"/>
            </a:endParaRPr>
          </a:p>
        </p:txBody>
      </p:sp>
      <p:sp>
        <p:nvSpPr>
          <p:cNvPr id="25" name="Shape 414"/>
          <p:cNvSpPr/>
          <p:nvPr/>
        </p:nvSpPr>
        <p:spPr>
          <a:xfrm>
            <a:off x="4713221" y="3680335"/>
            <a:ext cx="3076318" cy="1735183"/>
          </a:xfrm>
          <a:prstGeom prst="flowChartAlternateProcess">
            <a:avLst/>
          </a:prstGeom>
          <a:solidFill>
            <a:srgbClr val="3369E8"/>
          </a:solidFill>
          <a:ln>
            <a:noFill/>
          </a:ln>
        </p:spPr>
        <p:txBody>
          <a:bodyPr lIns="91425" tIns="45700" rIns="91425" bIns="45700" anchor="ctr" anchorCtr="0">
            <a:noAutofit/>
          </a:bodyPr>
          <a:lstStyle/>
          <a:p>
            <a:pPr marL="0" marR="0" lvl="0" indent="0" algn="ctr" rtl="0">
              <a:lnSpc>
                <a:spcPct val="95000"/>
              </a:lnSpc>
              <a:spcBef>
                <a:spcPts val="0"/>
              </a:spcBef>
              <a:buSzPct val="25000"/>
              <a:buNone/>
            </a:pPr>
            <a:r>
              <a:rPr lang="en-US" sz="2000" b="0" i="0" u="none" strike="noStrike" cap="none">
                <a:solidFill>
                  <a:schemeClr val="lt1"/>
                </a:solidFill>
                <a:latin typeface="Arial"/>
                <a:ea typeface="Arial"/>
                <a:cs typeface="Arial"/>
                <a:sym typeface="Arial"/>
              </a:rPr>
              <a:t>Site Quality</a:t>
            </a:r>
          </a:p>
        </p:txBody>
      </p:sp>
      <p:cxnSp>
        <p:nvCxnSpPr>
          <p:cNvPr id="26" name="Shape 415"/>
          <p:cNvCxnSpPr>
            <a:endCxn id="25" idx="0"/>
          </p:cNvCxnSpPr>
          <p:nvPr/>
        </p:nvCxnSpPr>
        <p:spPr>
          <a:xfrm>
            <a:off x="4516107" y="3140968"/>
            <a:ext cx="1735200" cy="539400"/>
          </a:xfrm>
          <a:prstGeom prst="straightConnector1">
            <a:avLst/>
          </a:prstGeom>
          <a:noFill/>
          <a:ln w="12700" cap="flat" cmpd="sng">
            <a:solidFill>
              <a:schemeClr val="accent1"/>
            </a:solidFill>
            <a:prstDash val="solid"/>
            <a:round/>
            <a:headEnd type="none" w="med" len="med"/>
            <a:tailEnd type="none" w="med" len="med"/>
          </a:ln>
        </p:spPr>
      </p:cxnSp>
      <p:cxnSp>
        <p:nvCxnSpPr>
          <p:cNvPr id="27" name="Shape 416"/>
          <p:cNvCxnSpPr>
            <a:stCxn id="24" idx="0"/>
          </p:cNvCxnSpPr>
          <p:nvPr/>
        </p:nvCxnSpPr>
        <p:spPr>
          <a:xfrm rot="10800000" flipH="1">
            <a:off x="2664952" y="3140979"/>
            <a:ext cx="1851300" cy="558600"/>
          </a:xfrm>
          <a:prstGeom prst="straightConnector1">
            <a:avLst/>
          </a:prstGeom>
          <a:noFill/>
          <a:ln w="12700" cap="flat" cmpd="sng">
            <a:solidFill>
              <a:schemeClr val="accent1"/>
            </a:solidFill>
            <a:prstDash val="solid"/>
            <a:round/>
            <a:headEnd type="none" w="med" len="med"/>
            <a:tailEnd type="none" w="med" len="med"/>
          </a:ln>
        </p:spPr>
      </p:cxnSp>
      <p:sp>
        <p:nvSpPr>
          <p:cNvPr id="28" name="Shape 417"/>
          <p:cNvSpPr txBox="1"/>
          <p:nvPr/>
        </p:nvSpPr>
        <p:spPr>
          <a:xfrm>
            <a:off x="1043608" y="5569756"/>
            <a:ext cx="3142320" cy="923329"/>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600" b="1" i="0" u="none" strike="noStrike" cap="none" dirty="0">
                <a:solidFill>
                  <a:srgbClr val="3369E8"/>
                </a:solidFill>
                <a:latin typeface="Open Sans"/>
                <a:ea typeface="Open Sans"/>
                <a:cs typeface="Open Sans"/>
                <a:sym typeface="Open Sans"/>
              </a:rPr>
              <a:t>Keyword </a:t>
            </a:r>
            <a:r>
              <a:rPr lang="en-US" sz="1600" b="1" i="0" u="none" strike="noStrike" cap="none" dirty="0" smtClean="0">
                <a:solidFill>
                  <a:srgbClr val="3369E8"/>
                </a:solidFill>
                <a:latin typeface="Open Sans"/>
                <a:ea typeface="Open Sans"/>
                <a:cs typeface="Open Sans"/>
                <a:sym typeface="Open Sans"/>
              </a:rPr>
              <a:t>CTR (Largest factor)</a:t>
            </a:r>
            <a:endParaRPr lang="en-US" sz="1600" b="1" i="0" u="none" strike="noStrike" cap="none" dirty="0">
              <a:solidFill>
                <a:srgbClr val="3369E8"/>
              </a:solidFill>
              <a:latin typeface="Open Sans"/>
              <a:ea typeface="Open Sans"/>
              <a:cs typeface="Open Sans"/>
              <a:sym typeface="Open Sans"/>
            </a:endParaRPr>
          </a:p>
          <a:p>
            <a:pPr marL="0" marR="0" lvl="0" indent="0" algn="l" rtl="0">
              <a:spcBef>
                <a:spcPts val="0"/>
              </a:spcBef>
              <a:buSzPct val="25000"/>
              <a:buNone/>
            </a:pPr>
            <a:r>
              <a:rPr lang="en-US" sz="1600" b="0" i="0" u="none" strike="noStrike" cap="none" dirty="0">
                <a:solidFill>
                  <a:srgbClr val="3369E8"/>
                </a:solidFill>
                <a:latin typeface="Open Sans"/>
                <a:ea typeface="Open Sans"/>
                <a:cs typeface="Open Sans"/>
                <a:sym typeface="Open Sans"/>
              </a:rPr>
              <a:t>Ad text relevance</a:t>
            </a:r>
          </a:p>
          <a:p>
            <a:pPr marL="0" marR="0" lvl="0" indent="0" algn="l" rtl="0">
              <a:spcBef>
                <a:spcPts val="0"/>
              </a:spcBef>
              <a:buSzPct val="25000"/>
              <a:buNone/>
            </a:pPr>
            <a:r>
              <a:rPr lang="en-US" sz="1600" b="0" i="0" u="none" strike="noStrike" cap="none" dirty="0">
                <a:solidFill>
                  <a:srgbClr val="3369E8"/>
                </a:solidFill>
                <a:latin typeface="Open Sans"/>
                <a:ea typeface="Open Sans"/>
                <a:cs typeface="Open Sans"/>
                <a:sym typeface="Open Sans"/>
              </a:rPr>
              <a:t>Historical Performance</a:t>
            </a:r>
          </a:p>
        </p:txBody>
      </p:sp>
      <p:sp>
        <p:nvSpPr>
          <p:cNvPr id="29" name="Shape 418"/>
          <p:cNvSpPr txBox="1"/>
          <p:nvPr/>
        </p:nvSpPr>
        <p:spPr>
          <a:xfrm>
            <a:off x="4788024" y="5569757"/>
            <a:ext cx="2603728" cy="883579"/>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600" b="0" i="0" u="none" strike="noStrike" cap="none" dirty="0">
                <a:solidFill>
                  <a:srgbClr val="3369E8"/>
                </a:solidFill>
                <a:latin typeface="Open Sans"/>
                <a:ea typeface="Open Sans"/>
                <a:cs typeface="Open Sans"/>
                <a:sym typeface="Open Sans"/>
              </a:rPr>
              <a:t>Load time and navigability</a:t>
            </a:r>
          </a:p>
          <a:p>
            <a:pPr marL="0" marR="0" lvl="0" indent="0" algn="l" rtl="0">
              <a:spcBef>
                <a:spcPts val="0"/>
              </a:spcBef>
              <a:buSzPct val="25000"/>
              <a:buNone/>
            </a:pPr>
            <a:r>
              <a:rPr lang="en-US" sz="1600" b="0" i="0" u="none" strike="noStrike" cap="none" dirty="0">
                <a:solidFill>
                  <a:srgbClr val="3369E8"/>
                </a:solidFill>
                <a:latin typeface="Open Sans"/>
                <a:ea typeface="Open Sans"/>
                <a:cs typeface="Open Sans"/>
                <a:sym typeface="Open Sans"/>
              </a:rPr>
              <a:t>Transparency</a:t>
            </a:r>
          </a:p>
          <a:p>
            <a:pPr marL="0" marR="0" lvl="0" indent="0" algn="l" rtl="0">
              <a:spcBef>
                <a:spcPts val="0"/>
              </a:spcBef>
              <a:buSzPct val="25000"/>
              <a:buNone/>
            </a:pPr>
            <a:r>
              <a:rPr lang="en-US" sz="1600" b="0" i="0" u="none" strike="noStrike" cap="none" dirty="0">
                <a:solidFill>
                  <a:srgbClr val="3369E8"/>
                </a:solidFill>
                <a:latin typeface="Open Sans"/>
                <a:ea typeface="Open Sans"/>
                <a:cs typeface="Open Sans"/>
                <a:sym typeface="Open Sans"/>
              </a:rPr>
              <a:t>Relevance</a:t>
            </a:r>
          </a:p>
        </p:txBody>
      </p:sp>
      <p:pic>
        <p:nvPicPr>
          <p:cNvPr id="14" name="Picture 13" descr="Final-L3ogo copy.png"/>
          <p:cNvPicPr>
            <a:picLocks noChangeAspect="1"/>
          </p:cNvPicPr>
          <p:nvPr/>
        </p:nvPicPr>
        <p:blipFill>
          <a:blip r:embed="rId3" cstate="print"/>
          <a:stretch>
            <a:fillRect/>
          </a:stretch>
        </p:blipFill>
        <p:spPr>
          <a:xfrm>
            <a:off x="7545772" y="6120680"/>
            <a:ext cx="1418716" cy="620688"/>
          </a:xfrm>
          <a:prstGeom prst="rect">
            <a:avLst/>
          </a:prstGeom>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ordstream.com/images/hacking-adwords-how-quality-score-impacts-cpc.png"/>
          <p:cNvPicPr>
            <a:picLocks noChangeAspect="1" noChangeArrowheads="1"/>
          </p:cNvPicPr>
          <p:nvPr/>
        </p:nvPicPr>
        <p:blipFill>
          <a:blip r:embed="rId2" cstate="print"/>
          <a:srcRect/>
          <a:stretch>
            <a:fillRect/>
          </a:stretch>
        </p:blipFill>
        <p:spPr bwMode="auto">
          <a:xfrm>
            <a:off x="323528" y="1191398"/>
            <a:ext cx="8136904" cy="5207620"/>
          </a:xfrm>
          <a:prstGeom prst="rect">
            <a:avLst/>
          </a:prstGeom>
          <a:noFill/>
        </p:spPr>
      </p:pic>
      <p:pic>
        <p:nvPicPr>
          <p:cNvPr id="6" name="Picture 2" descr="http://cdn2.hubspot.net/hub/53/file-1546425263-png/google-adwords-auction.png"/>
          <p:cNvPicPr>
            <a:picLocks noChangeAspect="1" noChangeArrowheads="1"/>
          </p:cNvPicPr>
          <p:nvPr/>
        </p:nvPicPr>
        <p:blipFill>
          <a:blip r:embed="rId3" cstate="print"/>
          <a:srcRect/>
          <a:stretch>
            <a:fillRect/>
          </a:stretch>
        </p:blipFill>
        <p:spPr bwMode="auto">
          <a:xfrm>
            <a:off x="395536" y="0"/>
            <a:ext cx="3312368" cy="1479524"/>
          </a:xfrm>
          <a:prstGeom prst="rect">
            <a:avLst/>
          </a:prstGeom>
          <a:noFill/>
        </p:spPr>
      </p:pic>
      <p:pic>
        <p:nvPicPr>
          <p:cNvPr id="4" name="Picture 3" descr="Final-L3ogo copy.png"/>
          <p:cNvPicPr>
            <a:picLocks noChangeAspect="1"/>
          </p:cNvPicPr>
          <p:nvPr/>
        </p:nvPicPr>
        <p:blipFill>
          <a:blip r:embed="rId4" cstate="print"/>
          <a:stretch>
            <a:fillRect/>
          </a:stretch>
        </p:blipFill>
        <p:spPr>
          <a:xfrm>
            <a:off x="7545772" y="6120680"/>
            <a:ext cx="1418716" cy="620688"/>
          </a:xfrm>
          <a:prstGeom prst="rect">
            <a:avLst/>
          </a:prstGeom>
        </p:spPr>
      </p:pic>
      <p:sp>
        <p:nvSpPr>
          <p:cNvPr id="5" name="Rectangle 4"/>
          <p:cNvSpPr/>
          <p:nvPr/>
        </p:nvSpPr>
        <p:spPr>
          <a:xfrm>
            <a:off x="6948264" y="5301208"/>
            <a:ext cx="1224136" cy="576064"/>
          </a:xfrm>
          <a:prstGeom prst="rect">
            <a:avLst/>
          </a:prstGeom>
          <a:solidFill>
            <a:srgbClr val="F7F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Does not show</a:t>
            </a:r>
            <a:endParaRPr lang="en-CA" sz="14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ctrTitle" idx="4294967295"/>
          </p:nvPr>
        </p:nvSpPr>
        <p:spPr>
          <a:xfrm>
            <a:off x="395536" y="658564"/>
            <a:ext cx="8367463" cy="82622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GB" dirty="0" smtClean="0">
                <a:solidFill>
                  <a:srgbClr val="4285F4"/>
                </a:solidFill>
                <a:ea typeface="Open Sans"/>
                <a:cs typeface="Open Sans"/>
                <a:sym typeface="Open Sans"/>
              </a:rPr>
              <a:t>Nobody clicks on Google Ads?  Think again</a:t>
            </a:r>
            <a:endParaRPr lang="en-GB" dirty="0">
              <a:solidFill>
                <a:srgbClr val="4285F4"/>
              </a:solidFill>
              <a:ea typeface="Open Sans"/>
              <a:cs typeface="Open Sans"/>
              <a:sym typeface="Open Sans"/>
            </a:endParaRPr>
          </a:p>
        </p:txBody>
      </p:sp>
      <p:pic>
        <p:nvPicPr>
          <p:cNvPr id="581" name="Shape 581"/>
          <p:cNvPicPr preferRelativeResize="0"/>
          <p:nvPr/>
        </p:nvPicPr>
        <p:blipFill>
          <a:blip r:embed="rId3" cstate="print">
            <a:alphaModFix/>
          </a:blip>
          <a:stretch>
            <a:fillRect/>
          </a:stretch>
        </p:blipFill>
        <p:spPr>
          <a:xfrm>
            <a:off x="8675" y="1880183"/>
            <a:ext cx="9144001" cy="3853073"/>
          </a:xfrm>
          <a:prstGeom prst="rect">
            <a:avLst/>
          </a:prstGeom>
          <a:noFill/>
          <a:ln>
            <a:noFill/>
          </a:ln>
        </p:spPr>
      </p:pic>
      <p:sp>
        <p:nvSpPr>
          <p:cNvPr id="583" name="Shape 583"/>
          <p:cNvSpPr txBox="1"/>
          <p:nvPr/>
        </p:nvSpPr>
        <p:spPr>
          <a:xfrm>
            <a:off x="104110" y="865907"/>
            <a:ext cx="298800" cy="458399"/>
          </a:xfrm>
          <a:prstGeom prst="rect">
            <a:avLst/>
          </a:prstGeom>
          <a:noFill/>
          <a:ln>
            <a:noFill/>
          </a:ln>
        </p:spPr>
        <p:txBody>
          <a:bodyPr lIns="91425" tIns="91425" rIns="91425" bIns="91425" anchor="t" anchorCtr="0">
            <a:noAutofit/>
          </a:bodyPr>
          <a:lstStyle/>
          <a:p>
            <a:pPr lvl="0" rtl="0">
              <a:spcBef>
                <a:spcPts val="0"/>
              </a:spcBef>
              <a:buNone/>
            </a:pPr>
            <a:r>
              <a:rPr lang="en-GB" sz="1800">
                <a:solidFill>
                  <a:schemeClr val="lt1"/>
                </a:solidFill>
                <a:latin typeface="Open Sans"/>
                <a:ea typeface="Open Sans"/>
                <a:cs typeface="Open Sans"/>
                <a:sym typeface="Open Sans"/>
              </a:rPr>
              <a:t>1</a:t>
            </a:r>
          </a:p>
        </p:txBody>
      </p:sp>
      <p:pic>
        <p:nvPicPr>
          <p:cNvPr id="5" name="Picture 4" descr="Final-L3ogo copy.png"/>
          <p:cNvPicPr>
            <a:picLocks noChangeAspect="1"/>
          </p:cNvPicPr>
          <p:nvPr/>
        </p:nvPicPr>
        <p:blipFill>
          <a:blip r:embed="rId4" cstate="print"/>
          <a:stretch>
            <a:fillRect/>
          </a:stretch>
        </p:blipFill>
        <p:spPr>
          <a:xfrm>
            <a:off x="7545772" y="6120680"/>
            <a:ext cx="1418716" cy="620688"/>
          </a:xfrm>
          <a:prstGeom prst="rect">
            <a:avLst/>
          </a:prstGeom>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59632" y="141066"/>
            <a:ext cx="6237560" cy="6528294"/>
          </a:xfrm>
          <a:prstGeom prst="rect">
            <a:avLst/>
          </a:prstGeom>
          <a:noFill/>
          <a:ln w="9525">
            <a:noFill/>
            <a:miter lim="800000"/>
            <a:headEnd/>
            <a:tailEnd/>
          </a:ln>
        </p:spPr>
      </p:pic>
      <p:sp>
        <p:nvSpPr>
          <p:cNvPr id="5" name="Left Brace 4"/>
          <p:cNvSpPr/>
          <p:nvPr/>
        </p:nvSpPr>
        <p:spPr>
          <a:xfrm>
            <a:off x="1907704" y="4581128"/>
            <a:ext cx="288032" cy="208823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TextBox 5"/>
          <p:cNvSpPr txBox="1"/>
          <p:nvPr/>
        </p:nvSpPr>
        <p:spPr>
          <a:xfrm>
            <a:off x="755576" y="5435932"/>
            <a:ext cx="1656184" cy="369332"/>
          </a:xfrm>
          <a:prstGeom prst="rect">
            <a:avLst/>
          </a:prstGeom>
          <a:noFill/>
        </p:spPr>
        <p:txBody>
          <a:bodyPr wrap="square" rtlCol="0">
            <a:spAutoFit/>
          </a:bodyPr>
          <a:lstStyle/>
          <a:p>
            <a:r>
              <a:rPr lang="en-CA" dirty="0" smtClean="0"/>
              <a:t>ORGANIC</a:t>
            </a:r>
            <a:endParaRPr lang="en-CA" dirty="0"/>
          </a:p>
        </p:txBody>
      </p:sp>
      <p:sp>
        <p:nvSpPr>
          <p:cNvPr id="8" name="Left Brace 7"/>
          <p:cNvSpPr/>
          <p:nvPr/>
        </p:nvSpPr>
        <p:spPr>
          <a:xfrm>
            <a:off x="1952553" y="1412776"/>
            <a:ext cx="216024" cy="302433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TextBox 8"/>
          <p:cNvSpPr txBox="1"/>
          <p:nvPr/>
        </p:nvSpPr>
        <p:spPr>
          <a:xfrm>
            <a:off x="755576" y="2771636"/>
            <a:ext cx="1656184" cy="369332"/>
          </a:xfrm>
          <a:prstGeom prst="rect">
            <a:avLst/>
          </a:prstGeom>
          <a:noFill/>
        </p:spPr>
        <p:txBody>
          <a:bodyPr wrap="square" rtlCol="0">
            <a:spAutoFit/>
          </a:bodyPr>
          <a:lstStyle/>
          <a:p>
            <a:r>
              <a:rPr lang="en-CA" dirty="0" smtClean="0"/>
              <a:t>PAID</a:t>
            </a:r>
            <a:endParaRPr lang="en-CA" dirty="0"/>
          </a:p>
        </p:txBody>
      </p:sp>
      <p:pic>
        <p:nvPicPr>
          <p:cNvPr id="7" name="Picture 6" descr="Final-L3ogo copy.png"/>
          <p:cNvPicPr>
            <a:picLocks noChangeAspect="1"/>
          </p:cNvPicPr>
          <p:nvPr/>
        </p:nvPicPr>
        <p:blipFill>
          <a:blip r:embed="rId3" cstate="print"/>
          <a:stretch>
            <a:fillRect/>
          </a:stretch>
        </p:blipFill>
        <p:spPr>
          <a:xfrm>
            <a:off x="7545772" y="6120680"/>
            <a:ext cx="1418716" cy="62068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pic>
        <p:nvPicPr>
          <p:cNvPr id="1367" name="Shape 1367"/>
          <p:cNvPicPr preferRelativeResize="0"/>
          <p:nvPr/>
        </p:nvPicPr>
        <p:blipFill>
          <a:blip r:embed="rId3" cstate="print">
            <a:alphaModFix/>
          </a:blip>
          <a:stretch>
            <a:fillRect/>
          </a:stretch>
        </p:blipFill>
        <p:spPr>
          <a:xfrm>
            <a:off x="4017237" y="3047379"/>
            <a:ext cx="1247775" cy="1504950"/>
          </a:xfrm>
          <a:prstGeom prst="rect">
            <a:avLst/>
          </a:prstGeom>
          <a:noFill/>
          <a:ln>
            <a:noFill/>
          </a:ln>
        </p:spPr>
      </p:pic>
      <p:pic>
        <p:nvPicPr>
          <p:cNvPr id="1368" name="Shape 1368"/>
          <p:cNvPicPr preferRelativeResize="0"/>
          <p:nvPr/>
        </p:nvPicPr>
        <p:blipFill>
          <a:blip r:embed="rId4" cstate="print">
            <a:alphaModFix/>
          </a:blip>
          <a:stretch>
            <a:fillRect/>
          </a:stretch>
        </p:blipFill>
        <p:spPr>
          <a:xfrm>
            <a:off x="210299" y="3015254"/>
            <a:ext cx="2889325" cy="1615725"/>
          </a:xfrm>
          <a:prstGeom prst="rect">
            <a:avLst/>
          </a:prstGeom>
          <a:noFill/>
          <a:ln>
            <a:noFill/>
          </a:ln>
        </p:spPr>
      </p:pic>
      <p:pic>
        <p:nvPicPr>
          <p:cNvPr id="1369" name="Shape 1369"/>
          <p:cNvPicPr preferRelativeResize="0"/>
          <p:nvPr/>
        </p:nvPicPr>
        <p:blipFill rotWithShape="1">
          <a:blip r:embed="rId5" cstate="print">
            <a:alphaModFix/>
          </a:blip>
          <a:srcRect l="24097" t="19404" r="17497" b="11786"/>
          <a:stretch/>
        </p:blipFill>
        <p:spPr>
          <a:xfrm>
            <a:off x="6890250" y="3278129"/>
            <a:ext cx="1473024" cy="1301550"/>
          </a:xfrm>
          <a:prstGeom prst="rect">
            <a:avLst/>
          </a:prstGeom>
          <a:noFill/>
          <a:ln>
            <a:noFill/>
          </a:ln>
        </p:spPr>
      </p:pic>
      <p:sp>
        <p:nvSpPr>
          <p:cNvPr id="1370" name="Shape 1370"/>
          <p:cNvSpPr txBox="1"/>
          <p:nvPr/>
        </p:nvSpPr>
        <p:spPr>
          <a:xfrm>
            <a:off x="340600" y="2380029"/>
            <a:ext cx="2562299" cy="457200"/>
          </a:xfrm>
          <a:prstGeom prst="rect">
            <a:avLst/>
          </a:prstGeom>
          <a:noFill/>
          <a:ln>
            <a:noFill/>
          </a:ln>
        </p:spPr>
        <p:txBody>
          <a:bodyPr lIns="91425" tIns="91425" rIns="91425" bIns="91425" anchor="t" anchorCtr="0">
            <a:noAutofit/>
          </a:bodyPr>
          <a:lstStyle/>
          <a:p>
            <a:pPr lvl="0" algn="ctr" rtl="0">
              <a:spcBef>
                <a:spcPts val="0"/>
              </a:spcBef>
              <a:buNone/>
            </a:pPr>
            <a:r>
              <a:rPr lang="en-US" sz="1800" b="1" dirty="0">
                <a:solidFill>
                  <a:schemeClr val="dk2"/>
                </a:solidFill>
                <a:latin typeface="Open Sans"/>
                <a:ea typeface="Open Sans"/>
                <a:cs typeface="Open Sans"/>
                <a:sym typeface="Open Sans"/>
              </a:rPr>
              <a:t>Conversions</a:t>
            </a:r>
          </a:p>
        </p:txBody>
      </p:sp>
      <p:sp>
        <p:nvSpPr>
          <p:cNvPr id="1371" name="Shape 1371"/>
          <p:cNvSpPr txBox="1"/>
          <p:nvPr/>
        </p:nvSpPr>
        <p:spPr>
          <a:xfrm>
            <a:off x="2956699" y="2361579"/>
            <a:ext cx="3268200" cy="655662"/>
          </a:xfrm>
          <a:prstGeom prst="rect">
            <a:avLst/>
          </a:prstGeom>
          <a:noFill/>
          <a:ln>
            <a:noFill/>
          </a:ln>
        </p:spPr>
        <p:txBody>
          <a:bodyPr lIns="91425" tIns="91425" rIns="91425" bIns="91425" anchor="t" anchorCtr="0">
            <a:noAutofit/>
          </a:bodyPr>
          <a:lstStyle/>
          <a:p>
            <a:pPr lvl="0" algn="ctr" rtl="0">
              <a:spcBef>
                <a:spcPts val="0"/>
              </a:spcBef>
              <a:buNone/>
            </a:pPr>
            <a:r>
              <a:rPr lang="en-US" sz="1800" b="1" dirty="0">
                <a:solidFill>
                  <a:schemeClr val="dk2"/>
                </a:solidFill>
                <a:latin typeface="Open Sans"/>
                <a:ea typeface="Open Sans"/>
                <a:cs typeface="Open Sans"/>
                <a:sym typeface="Open Sans"/>
              </a:rPr>
              <a:t>View-through Conversions </a:t>
            </a:r>
            <a:r>
              <a:rPr lang="en-US" sz="1800" b="1" dirty="0" smtClean="0">
                <a:solidFill>
                  <a:schemeClr val="dk2"/>
                </a:solidFill>
                <a:latin typeface="Open Sans"/>
                <a:ea typeface="Open Sans"/>
                <a:cs typeface="Open Sans"/>
                <a:sym typeface="Open Sans"/>
              </a:rPr>
              <a:t>(Display campaigns only)</a:t>
            </a:r>
            <a:endParaRPr lang="en-US" sz="1800" b="1" dirty="0">
              <a:solidFill>
                <a:schemeClr val="dk2"/>
              </a:solidFill>
              <a:latin typeface="Open Sans"/>
              <a:ea typeface="Open Sans"/>
              <a:cs typeface="Open Sans"/>
              <a:sym typeface="Open Sans"/>
            </a:endParaRPr>
          </a:p>
        </p:txBody>
      </p:sp>
      <p:sp>
        <p:nvSpPr>
          <p:cNvPr id="1372" name="Shape 1372"/>
          <p:cNvSpPr txBox="1"/>
          <p:nvPr/>
        </p:nvSpPr>
        <p:spPr>
          <a:xfrm>
            <a:off x="6224962" y="2363729"/>
            <a:ext cx="2562299" cy="457200"/>
          </a:xfrm>
          <a:prstGeom prst="rect">
            <a:avLst/>
          </a:prstGeom>
          <a:noFill/>
          <a:ln>
            <a:noFill/>
          </a:ln>
        </p:spPr>
        <p:txBody>
          <a:bodyPr lIns="91425" tIns="91425" rIns="91425" bIns="91425" anchor="t" anchorCtr="0">
            <a:noAutofit/>
          </a:bodyPr>
          <a:lstStyle/>
          <a:p>
            <a:pPr lvl="0" algn="ctr" rtl="0">
              <a:spcBef>
                <a:spcPts val="0"/>
              </a:spcBef>
              <a:buNone/>
            </a:pPr>
            <a:r>
              <a:rPr lang="en-US" sz="1800" b="1">
                <a:solidFill>
                  <a:schemeClr val="dk2"/>
                </a:solidFill>
                <a:latin typeface="Open Sans"/>
                <a:ea typeface="Open Sans"/>
                <a:cs typeface="Open Sans"/>
                <a:sym typeface="Open Sans"/>
              </a:rPr>
              <a:t>Clickthrough Rate (CTR)</a:t>
            </a:r>
          </a:p>
        </p:txBody>
      </p:sp>
      <p:sp>
        <p:nvSpPr>
          <p:cNvPr id="1373" name="Shape 1373"/>
          <p:cNvSpPr txBox="1"/>
          <p:nvPr/>
        </p:nvSpPr>
        <p:spPr>
          <a:xfrm>
            <a:off x="346525" y="4482904"/>
            <a:ext cx="2444999" cy="1682400"/>
          </a:xfrm>
          <a:prstGeom prst="rect">
            <a:avLst/>
          </a:prstGeom>
          <a:noFill/>
          <a:ln>
            <a:noFill/>
          </a:ln>
        </p:spPr>
        <p:txBody>
          <a:bodyPr lIns="91425" tIns="91425" rIns="91425" bIns="91425" anchor="t" anchorCtr="0">
            <a:noAutofit/>
          </a:bodyPr>
          <a:lstStyle/>
          <a:p>
            <a:pPr lvl="0" algn="ctr" rtl="0">
              <a:spcBef>
                <a:spcPts val="0"/>
              </a:spcBef>
              <a:buNone/>
            </a:pPr>
            <a:r>
              <a:rPr lang="en-US" sz="1200" dirty="0">
                <a:solidFill>
                  <a:srgbClr val="666666"/>
                </a:solidFill>
                <a:latin typeface="Open Sans"/>
                <a:ea typeface="Open Sans"/>
                <a:cs typeface="Open Sans"/>
                <a:sym typeface="Open Sans"/>
              </a:rPr>
              <a:t>Setting up conversion tracking is crucial to understand how clicks lead to a desired site action (e.g. sales, leads, phone </a:t>
            </a:r>
            <a:r>
              <a:rPr lang="en-US" sz="1200" dirty="0" smtClean="0">
                <a:solidFill>
                  <a:srgbClr val="666666"/>
                </a:solidFill>
                <a:latin typeface="Open Sans"/>
                <a:ea typeface="Open Sans"/>
                <a:cs typeface="Open Sans"/>
                <a:sym typeface="Open Sans"/>
              </a:rPr>
              <a:t>calls, app downloads). </a:t>
            </a:r>
            <a:endParaRPr lang="en-US" sz="1200" dirty="0">
              <a:solidFill>
                <a:srgbClr val="666666"/>
              </a:solidFill>
              <a:latin typeface="Open Sans"/>
              <a:ea typeface="Open Sans"/>
              <a:cs typeface="Open Sans"/>
              <a:sym typeface="Open Sans"/>
            </a:endParaRPr>
          </a:p>
        </p:txBody>
      </p:sp>
      <p:sp>
        <p:nvSpPr>
          <p:cNvPr id="1374" name="Shape 1374"/>
          <p:cNvSpPr txBox="1"/>
          <p:nvPr/>
        </p:nvSpPr>
        <p:spPr>
          <a:xfrm>
            <a:off x="3317687" y="4482904"/>
            <a:ext cx="2646900" cy="1682400"/>
          </a:xfrm>
          <a:prstGeom prst="rect">
            <a:avLst/>
          </a:prstGeom>
          <a:noFill/>
          <a:ln>
            <a:noFill/>
          </a:ln>
        </p:spPr>
        <p:txBody>
          <a:bodyPr lIns="91425" tIns="91425" rIns="91425" bIns="91425" anchor="t" anchorCtr="0">
            <a:noAutofit/>
          </a:bodyPr>
          <a:lstStyle/>
          <a:p>
            <a:pPr lvl="0" algn="ctr" rtl="0">
              <a:spcBef>
                <a:spcPts val="0"/>
              </a:spcBef>
              <a:buNone/>
            </a:pPr>
            <a:r>
              <a:rPr lang="en-US" sz="1200" dirty="0">
                <a:solidFill>
                  <a:srgbClr val="666666"/>
                </a:solidFill>
                <a:latin typeface="Open Sans"/>
                <a:ea typeface="Open Sans"/>
                <a:cs typeface="Open Sans"/>
                <a:sym typeface="Open Sans"/>
              </a:rPr>
              <a:t>VTCs measure assist conversions, where a customer sees - but doesn’t click - a display ad before converting on your site. </a:t>
            </a:r>
          </a:p>
        </p:txBody>
      </p:sp>
      <p:sp>
        <p:nvSpPr>
          <p:cNvPr id="1375" name="Shape 1375"/>
          <p:cNvSpPr txBox="1"/>
          <p:nvPr/>
        </p:nvSpPr>
        <p:spPr>
          <a:xfrm>
            <a:off x="6128225" y="4482904"/>
            <a:ext cx="2732100" cy="1682400"/>
          </a:xfrm>
          <a:prstGeom prst="rect">
            <a:avLst/>
          </a:prstGeom>
          <a:noFill/>
          <a:ln>
            <a:noFill/>
          </a:ln>
        </p:spPr>
        <p:txBody>
          <a:bodyPr lIns="91425" tIns="91425" rIns="91425" bIns="91425" anchor="t" anchorCtr="0">
            <a:noAutofit/>
          </a:bodyPr>
          <a:lstStyle/>
          <a:p>
            <a:pPr lvl="0" algn="ctr" rtl="0">
              <a:spcBef>
                <a:spcPts val="0"/>
              </a:spcBef>
              <a:buNone/>
            </a:pPr>
            <a:r>
              <a:rPr lang="en-US" sz="1200" dirty="0">
                <a:solidFill>
                  <a:srgbClr val="666666"/>
                </a:solidFill>
                <a:latin typeface="Open Sans"/>
                <a:ea typeface="Open Sans"/>
                <a:cs typeface="Open Sans"/>
                <a:sym typeface="Open Sans"/>
              </a:rPr>
              <a:t>If you are unable to implement conversion </a:t>
            </a:r>
            <a:r>
              <a:rPr lang="en-US" sz="1200" dirty="0" smtClean="0">
                <a:solidFill>
                  <a:srgbClr val="666666"/>
                </a:solidFill>
                <a:latin typeface="Open Sans"/>
                <a:ea typeface="Open Sans"/>
                <a:cs typeface="Open Sans"/>
                <a:sym typeface="Open Sans"/>
              </a:rPr>
              <a:t>tracking, use </a:t>
            </a:r>
            <a:r>
              <a:rPr lang="en-US" sz="1200" dirty="0">
                <a:solidFill>
                  <a:srgbClr val="666666"/>
                </a:solidFill>
                <a:latin typeface="Open Sans"/>
                <a:ea typeface="Open Sans"/>
                <a:cs typeface="Open Sans"/>
                <a:sym typeface="Open Sans"/>
              </a:rPr>
              <a:t>CTR to see how campaigns are driving </a:t>
            </a:r>
            <a:r>
              <a:rPr lang="en-US" sz="1200" dirty="0" smtClean="0">
                <a:solidFill>
                  <a:srgbClr val="666666"/>
                </a:solidFill>
                <a:latin typeface="Open Sans"/>
                <a:ea typeface="Open Sans"/>
                <a:cs typeface="Open Sans"/>
                <a:sym typeface="Open Sans"/>
              </a:rPr>
              <a:t>traffic.</a:t>
            </a:r>
            <a:endParaRPr lang="en-US" sz="1200" dirty="0">
              <a:solidFill>
                <a:srgbClr val="666666"/>
              </a:solidFill>
              <a:latin typeface="Open Sans"/>
              <a:ea typeface="Open Sans"/>
              <a:cs typeface="Open Sans"/>
              <a:sym typeface="Open Sans"/>
            </a:endParaRPr>
          </a:p>
        </p:txBody>
      </p:sp>
      <p:sp>
        <p:nvSpPr>
          <p:cNvPr id="1376" name="Shape 1376"/>
          <p:cNvSpPr txBox="1"/>
          <p:nvPr/>
        </p:nvSpPr>
        <p:spPr>
          <a:xfrm>
            <a:off x="929599" y="1386525"/>
            <a:ext cx="6830399" cy="376200"/>
          </a:xfrm>
          <a:prstGeom prst="rect">
            <a:avLst/>
          </a:prstGeom>
          <a:noFill/>
          <a:ln>
            <a:noFill/>
          </a:ln>
        </p:spPr>
        <p:txBody>
          <a:bodyPr lIns="91425" tIns="45700" rIns="91425" bIns="45700" anchor="t" anchorCtr="0">
            <a:noAutofit/>
          </a:bodyPr>
          <a:lstStyle/>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p:txBody>
      </p:sp>
      <p:sp>
        <p:nvSpPr>
          <p:cNvPr id="1381" name="Shape 1381"/>
          <p:cNvSpPr txBox="1"/>
          <p:nvPr/>
        </p:nvSpPr>
        <p:spPr>
          <a:xfrm>
            <a:off x="569559" y="260648"/>
            <a:ext cx="7818865" cy="530307"/>
          </a:xfrm>
          <a:prstGeom prst="rect">
            <a:avLst/>
          </a:prstGeom>
          <a:noFill/>
          <a:ln>
            <a:noFill/>
          </a:ln>
        </p:spPr>
        <p:txBody>
          <a:bodyPr lIns="91425" tIns="45700" rIns="91425" bIns="45700" anchor="t" anchorCtr="0">
            <a:noAutofit/>
          </a:bodyPr>
          <a:lstStyle/>
          <a:p>
            <a:pPr lvl="0" rtl="0">
              <a:spcBef>
                <a:spcPts val="0"/>
              </a:spcBef>
              <a:buNone/>
            </a:pPr>
            <a:r>
              <a:rPr lang="en-US" sz="4400" dirty="0" smtClean="0">
                <a:solidFill>
                  <a:srgbClr val="4285F4"/>
                </a:solidFill>
                <a:latin typeface="+mj-lt"/>
                <a:ea typeface="Open Sans"/>
                <a:cs typeface="Open Sans"/>
                <a:sym typeface="Open Sans"/>
              </a:rPr>
              <a:t>How to measure effectiveness of your campaign</a:t>
            </a:r>
            <a:endParaRPr lang="en-US" sz="4400" dirty="0">
              <a:solidFill>
                <a:srgbClr val="4285F4"/>
              </a:solidFill>
              <a:latin typeface="+mj-lt"/>
              <a:ea typeface="Open Sans"/>
              <a:cs typeface="Open Sans"/>
              <a:sym typeface="Open Sans"/>
            </a:endParaRPr>
          </a:p>
        </p:txBody>
      </p:sp>
      <p:pic>
        <p:nvPicPr>
          <p:cNvPr id="13" name="Picture 12" descr="Final-L3ogo copy.png"/>
          <p:cNvPicPr>
            <a:picLocks noChangeAspect="1"/>
          </p:cNvPicPr>
          <p:nvPr/>
        </p:nvPicPr>
        <p:blipFill>
          <a:blip r:embed="rId6" cstate="print"/>
          <a:stretch>
            <a:fillRect/>
          </a:stretch>
        </p:blipFill>
        <p:spPr>
          <a:xfrm>
            <a:off x="7545772" y="6120680"/>
            <a:ext cx="1418716" cy="620688"/>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476672"/>
            <a:ext cx="8229600" cy="51276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b="0" i="0" u="none" strike="noStrike" cap="none" dirty="0">
                <a:solidFill>
                  <a:srgbClr val="4285F4"/>
                </a:solidFill>
                <a:latin typeface="+mj-lt"/>
                <a:ea typeface="Open Sans"/>
                <a:cs typeface="Open Sans"/>
                <a:sym typeface="Open Sans"/>
              </a:rPr>
              <a:t>Manual </a:t>
            </a:r>
            <a:r>
              <a:rPr lang="en-US" b="0" i="0" u="none" strike="noStrike" cap="none" dirty="0" err="1">
                <a:solidFill>
                  <a:srgbClr val="4285F4"/>
                </a:solidFill>
                <a:latin typeface="+mj-lt"/>
                <a:ea typeface="Open Sans"/>
                <a:cs typeface="Open Sans"/>
                <a:sym typeface="Open Sans"/>
              </a:rPr>
              <a:t>vs</a:t>
            </a:r>
            <a:r>
              <a:rPr lang="en-US" b="0" i="0" u="none" strike="noStrike" cap="none" dirty="0">
                <a:solidFill>
                  <a:srgbClr val="4285F4"/>
                </a:solidFill>
                <a:latin typeface="+mj-lt"/>
                <a:ea typeface="Open Sans"/>
                <a:cs typeface="Open Sans"/>
                <a:sym typeface="Open Sans"/>
              </a:rPr>
              <a:t> automatic bidding</a:t>
            </a:r>
          </a:p>
        </p:txBody>
      </p:sp>
      <p:sp>
        <p:nvSpPr>
          <p:cNvPr id="385" name="Shape 385"/>
          <p:cNvSpPr txBox="1">
            <a:spLocks noGrp="1"/>
          </p:cNvSpPr>
          <p:nvPr>
            <p:ph type="body" idx="1"/>
          </p:nvPr>
        </p:nvSpPr>
        <p:spPr>
          <a:xfrm>
            <a:off x="457200" y="1189723"/>
            <a:ext cx="8237538" cy="567816"/>
          </a:xfrm>
          <a:prstGeom prst="rect">
            <a:avLst/>
          </a:prstGeom>
          <a:noFill/>
          <a:ln>
            <a:noFill/>
          </a:ln>
        </p:spPr>
        <p:txBody>
          <a:bodyPr lIns="91425" tIns="45700" rIns="91425" bIns="45700" anchor="t" anchorCtr="0">
            <a:noAutofit/>
          </a:bodyPr>
          <a:lstStyle/>
          <a:p>
            <a:pPr marL="0" marR="0" lvl="0" indent="0" algn="l" rtl="0">
              <a:spcBef>
                <a:spcPts val="1200"/>
              </a:spcBef>
              <a:spcAft>
                <a:spcPts val="0"/>
              </a:spcAft>
              <a:buClr>
                <a:schemeClr val="lt2"/>
              </a:buClr>
              <a:buSzPct val="25000"/>
              <a:buFont typeface="Open Sans"/>
              <a:buNone/>
            </a:pPr>
            <a:r>
              <a:rPr lang="en-US" sz="2000" b="0" i="0" u="none" strike="noStrike" cap="none" dirty="0">
                <a:solidFill>
                  <a:schemeClr val="tx1">
                    <a:lumMod val="50000"/>
                    <a:lumOff val="50000"/>
                  </a:schemeClr>
                </a:solidFill>
                <a:latin typeface="Open Sans"/>
                <a:ea typeface="Open Sans"/>
                <a:cs typeface="Open Sans"/>
                <a:sym typeface="Open Sans"/>
              </a:rPr>
              <a:t>Two ways to manage your bids</a:t>
            </a:r>
          </a:p>
        </p:txBody>
      </p:sp>
      <p:pic>
        <p:nvPicPr>
          <p:cNvPr id="387" name="Shape 387"/>
          <p:cNvPicPr preferRelativeResize="0"/>
          <p:nvPr/>
        </p:nvPicPr>
        <p:blipFill>
          <a:blip r:embed="rId3" cstate="print">
            <a:alphaModFix/>
          </a:blip>
          <a:stretch>
            <a:fillRect/>
          </a:stretch>
        </p:blipFill>
        <p:spPr>
          <a:xfrm>
            <a:off x="4586355" y="2157090"/>
            <a:ext cx="4158164" cy="3335270"/>
          </a:xfrm>
          <a:prstGeom prst="rect">
            <a:avLst/>
          </a:prstGeom>
          <a:noFill/>
          <a:ln>
            <a:noFill/>
          </a:ln>
        </p:spPr>
      </p:pic>
      <p:pic>
        <p:nvPicPr>
          <p:cNvPr id="388" name="Shape 388"/>
          <p:cNvPicPr preferRelativeResize="0"/>
          <p:nvPr/>
        </p:nvPicPr>
        <p:blipFill>
          <a:blip r:embed="rId4" cstate="print">
            <a:alphaModFix/>
          </a:blip>
          <a:stretch>
            <a:fillRect/>
          </a:stretch>
        </p:blipFill>
        <p:spPr>
          <a:xfrm>
            <a:off x="557960" y="1863263"/>
            <a:ext cx="3199314" cy="4052465"/>
          </a:xfrm>
          <a:prstGeom prst="rect">
            <a:avLst/>
          </a:prstGeom>
          <a:noFill/>
          <a:ln>
            <a:noFill/>
          </a:ln>
        </p:spPr>
      </p:pic>
      <p:sp>
        <p:nvSpPr>
          <p:cNvPr id="389" name="Shape 389"/>
          <p:cNvSpPr txBox="1"/>
          <p:nvPr/>
        </p:nvSpPr>
        <p:spPr>
          <a:xfrm>
            <a:off x="634920" y="2407261"/>
            <a:ext cx="1161745"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dirty="0">
                <a:solidFill>
                  <a:schemeClr val="lt1"/>
                </a:solidFill>
                <a:latin typeface="Open Sans"/>
                <a:ea typeface="Open Sans"/>
                <a:cs typeface="Open Sans"/>
                <a:sym typeface="Open Sans"/>
              </a:rPr>
              <a:t>manual</a:t>
            </a:r>
          </a:p>
        </p:txBody>
      </p:sp>
      <p:sp>
        <p:nvSpPr>
          <p:cNvPr id="390" name="Shape 390"/>
          <p:cNvSpPr txBox="1"/>
          <p:nvPr/>
        </p:nvSpPr>
        <p:spPr>
          <a:xfrm>
            <a:off x="7138188" y="3406151"/>
            <a:ext cx="1506517"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a:solidFill>
                  <a:srgbClr val="FFFFFF"/>
                </a:solidFill>
                <a:latin typeface="Open Sans"/>
                <a:ea typeface="Open Sans"/>
                <a:cs typeface="Open Sans"/>
                <a:sym typeface="Open Sans"/>
              </a:rPr>
              <a:t>automatic</a:t>
            </a:r>
          </a:p>
        </p:txBody>
      </p:sp>
      <p:pic>
        <p:nvPicPr>
          <p:cNvPr id="8" name="Picture 7" descr="Final-L3ogo copy.png"/>
          <p:cNvPicPr>
            <a:picLocks noChangeAspect="1"/>
          </p:cNvPicPr>
          <p:nvPr/>
        </p:nvPicPr>
        <p:blipFill>
          <a:blip r:embed="rId5" cstate="print"/>
          <a:stretch>
            <a:fillRect/>
          </a:stretch>
        </p:blipFill>
        <p:spPr>
          <a:xfrm>
            <a:off x="7545772" y="6120680"/>
            <a:ext cx="1418716" cy="620688"/>
          </a:xfrm>
          <a:prstGeom prst="rect">
            <a:avLst/>
          </a:prstGeom>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p:nvPr/>
        </p:nvSpPr>
        <p:spPr>
          <a:xfrm>
            <a:off x="3515250" y="1932775"/>
            <a:ext cx="5384400" cy="3244799"/>
          </a:xfrm>
          <a:prstGeom prst="roundRect">
            <a:avLst>
              <a:gd name="adj" fmla="val 16667"/>
            </a:avLst>
          </a:prstGeom>
          <a:solidFill>
            <a:srgbClr val="C9DAF8"/>
          </a:solidFill>
          <a:ln w="19050" cap="flat" cmpd="sng">
            <a:solidFill>
              <a:srgbClr val="AAAAA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0" name="Shape 220"/>
          <p:cNvSpPr txBox="1"/>
          <p:nvPr/>
        </p:nvSpPr>
        <p:spPr>
          <a:xfrm>
            <a:off x="3563888" y="2276872"/>
            <a:ext cx="5233214" cy="2660445"/>
          </a:xfrm>
          <a:prstGeom prst="rect">
            <a:avLst/>
          </a:prstGeom>
          <a:noFill/>
          <a:ln>
            <a:noFill/>
          </a:ln>
        </p:spPr>
        <p:txBody>
          <a:bodyPr lIns="91425" tIns="91425" rIns="91425" bIns="91425" anchor="t" anchorCtr="0">
            <a:noAutofit/>
          </a:bodyPr>
          <a:lstStyle/>
          <a:p>
            <a:pPr lvl="0" algn="just" rtl="0">
              <a:spcBef>
                <a:spcPts val="0"/>
              </a:spcBef>
              <a:buNone/>
            </a:pPr>
            <a:r>
              <a:rPr lang="en-CA" sz="2000" dirty="0" smtClean="0">
                <a:latin typeface="Open Sans"/>
                <a:ea typeface="Open Sans"/>
                <a:cs typeface="Open Sans"/>
                <a:sym typeface="Open Sans"/>
              </a:rPr>
              <a:t>10+ years in marketing, including stints at Capital One, Vodafone &amp; Google.  </a:t>
            </a:r>
          </a:p>
          <a:p>
            <a:pPr lvl="0" algn="just" rtl="0">
              <a:spcBef>
                <a:spcPts val="0"/>
              </a:spcBef>
              <a:buNone/>
            </a:pPr>
            <a:endParaRPr lang="en-CA" sz="2000" dirty="0" smtClean="0">
              <a:latin typeface="Open Sans"/>
              <a:ea typeface="Open Sans"/>
              <a:cs typeface="Open Sans"/>
              <a:sym typeface="Open Sans"/>
            </a:endParaRPr>
          </a:p>
          <a:p>
            <a:pPr lvl="0" algn="just" rtl="0">
              <a:spcBef>
                <a:spcPts val="0"/>
              </a:spcBef>
              <a:buNone/>
            </a:pPr>
            <a:r>
              <a:rPr lang="en-CA" sz="2000" dirty="0" smtClean="0">
                <a:latin typeface="Open Sans"/>
                <a:ea typeface="Open Sans"/>
                <a:cs typeface="Open Sans"/>
                <a:sym typeface="Open Sans"/>
              </a:rPr>
              <a:t>Recently started </a:t>
            </a:r>
            <a:r>
              <a:rPr lang="en-CA" sz="2000" dirty="0" err="1" smtClean="0">
                <a:latin typeface="Open Sans"/>
                <a:ea typeface="Open Sans"/>
                <a:cs typeface="Open Sans"/>
                <a:sym typeface="Open Sans"/>
              </a:rPr>
              <a:t>RozNix</a:t>
            </a:r>
            <a:r>
              <a:rPr lang="en-CA" sz="2000" dirty="0" smtClean="0">
                <a:latin typeface="Open Sans"/>
                <a:ea typeface="Open Sans"/>
                <a:cs typeface="Open Sans"/>
                <a:sym typeface="Open Sans"/>
              </a:rPr>
              <a:t>, a digital advertising agency that helps companies optimize their online marketing efforts. </a:t>
            </a:r>
            <a:endParaRPr lang="en-GB" sz="2000" dirty="0">
              <a:latin typeface="Open Sans"/>
              <a:ea typeface="Open Sans"/>
              <a:cs typeface="Open Sans"/>
              <a:sym typeface="Open Sans"/>
            </a:endParaRPr>
          </a:p>
        </p:txBody>
      </p:sp>
      <p:sp>
        <p:nvSpPr>
          <p:cNvPr id="221" name="Shape 221"/>
          <p:cNvSpPr txBox="1">
            <a:spLocks noGrp="1"/>
          </p:cNvSpPr>
          <p:nvPr>
            <p:ph type="ctrTitle" idx="4294967295"/>
          </p:nvPr>
        </p:nvSpPr>
        <p:spPr>
          <a:xfrm>
            <a:off x="152400" y="609600"/>
            <a:ext cx="8153399" cy="7653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GB" b="1" dirty="0" err="1" smtClean="0">
                <a:solidFill>
                  <a:srgbClr val="4285F4"/>
                </a:solidFill>
              </a:rPr>
              <a:t>Jarek</a:t>
            </a:r>
            <a:r>
              <a:rPr lang="en-GB" b="1" dirty="0" smtClean="0">
                <a:solidFill>
                  <a:srgbClr val="4285F4"/>
                </a:solidFill>
              </a:rPr>
              <a:t> </a:t>
            </a:r>
            <a:r>
              <a:rPr lang="en-GB" b="1" dirty="0" err="1" smtClean="0">
                <a:solidFill>
                  <a:srgbClr val="4285F4"/>
                </a:solidFill>
              </a:rPr>
              <a:t>Rozynski</a:t>
            </a:r>
            <a:endParaRPr lang="en-GB" dirty="0">
              <a:solidFill>
                <a:srgbClr val="4285F4"/>
              </a:solidFill>
            </a:endParaRPr>
          </a:p>
        </p:txBody>
      </p:sp>
      <p:pic>
        <p:nvPicPr>
          <p:cNvPr id="7" name="Picture 6" descr="Final-L3ogo copy.png"/>
          <p:cNvPicPr>
            <a:picLocks noChangeAspect="1"/>
          </p:cNvPicPr>
          <p:nvPr/>
        </p:nvPicPr>
        <p:blipFill>
          <a:blip r:embed="rId3" cstate="print"/>
          <a:stretch>
            <a:fillRect/>
          </a:stretch>
        </p:blipFill>
        <p:spPr>
          <a:xfrm>
            <a:off x="7545772" y="6120680"/>
            <a:ext cx="1418716" cy="620688"/>
          </a:xfrm>
          <a:prstGeom prst="rect">
            <a:avLst/>
          </a:prstGeom>
        </p:spPr>
      </p:pic>
      <p:pic>
        <p:nvPicPr>
          <p:cNvPr id="1026" name="Picture 2" descr="C:\Users\jarek\Desktop\Capture2.PNG"/>
          <p:cNvPicPr>
            <a:picLocks noChangeAspect="1" noChangeArrowheads="1"/>
          </p:cNvPicPr>
          <p:nvPr/>
        </p:nvPicPr>
        <p:blipFill>
          <a:blip r:embed="rId4" cstate="print"/>
          <a:srcRect/>
          <a:stretch>
            <a:fillRect/>
          </a:stretch>
        </p:blipFill>
        <p:spPr bwMode="auto">
          <a:xfrm>
            <a:off x="323528" y="2045464"/>
            <a:ext cx="2880320" cy="3039720"/>
          </a:xfrm>
          <a:prstGeom prst="rect">
            <a:avLst/>
          </a:prstGeom>
          <a:noFill/>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7" name="Shape 1077"/>
          <p:cNvSpPr/>
          <p:nvPr/>
        </p:nvSpPr>
        <p:spPr>
          <a:xfrm>
            <a:off x="613057" y="1916832"/>
            <a:ext cx="8063399" cy="4104456"/>
          </a:xfrm>
          <a:prstGeom prst="rect">
            <a:avLst/>
          </a:prstGeom>
          <a:solidFill>
            <a:srgbClr val="EFEFEF"/>
          </a:solidFill>
          <a:ln>
            <a:noFill/>
          </a:ln>
        </p:spPr>
        <p:txBody>
          <a:bodyPr lIns="91425" tIns="91425" rIns="91425" bIns="91425" anchor="t" anchorCtr="0">
            <a:noAutofit/>
          </a:bodyPr>
          <a:lstStyle/>
          <a:p>
            <a:pPr lvl="0" algn="ctr" rtl="0">
              <a:spcBef>
                <a:spcPts val="0"/>
              </a:spcBef>
              <a:buNone/>
            </a:pPr>
            <a:endParaRPr lang="en-US" b="1" dirty="0">
              <a:solidFill>
                <a:schemeClr val="dk2"/>
              </a:solidFill>
              <a:latin typeface="Open Sans"/>
              <a:ea typeface="Open Sans"/>
              <a:cs typeface="Open Sans"/>
              <a:sym typeface="Open Sans"/>
            </a:endParaRPr>
          </a:p>
        </p:txBody>
      </p:sp>
      <p:sp>
        <p:nvSpPr>
          <p:cNvPr id="1080" name="Shape 1080"/>
          <p:cNvSpPr/>
          <p:nvPr/>
        </p:nvSpPr>
        <p:spPr>
          <a:xfrm>
            <a:off x="3417782" y="2641986"/>
            <a:ext cx="2252400" cy="1173500"/>
          </a:xfrm>
          <a:prstGeom prst="rect">
            <a:avLst/>
          </a:prstGeom>
          <a:noFill/>
          <a:ln>
            <a:noFill/>
          </a:ln>
        </p:spPr>
        <p:txBody>
          <a:bodyPr lIns="91425" tIns="45700" rIns="91425" bIns="45700" anchor="ctr" anchorCtr="0">
            <a:noAutofit/>
          </a:bodyPr>
          <a:lstStyle/>
          <a:p>
            <a:pPr lvl="0">
              <a:spcBef>
                <a:spcPts val="0"/>
              </a:spcBef>
              <a:buNone/>
            </a:pPr>
            <a:endParaRPr/>
          </a:p>
        </p:txBody>
      </p:sp>
      <p:graphicFrame>
        <p:nvGraphicFramePr>
          <p:cNvPr id="1084" name="Shape 1084"/>
          <p:cNvGraphicFramePr/>
          <p:nvPr/>
        </p:nvGraphicFramePr>
        <p:xfrm>
          <a:off x="1584897" y="2264857"/>
          <a:ext cx="5922025" cy="3287248"/>
        </p:xfrm>
        <a:graphic>
          <a:graphicData uri="http://schemas.openxmlformats.org/drawingml/2006/table">
            <a:tbl>
              <a:tblPr>
                <a:noFill/>
              </a:tblPr>
              <a:tblGrid>
                <a:gridCol w="2966750"/>
                <a:gridCol w="2955275"/>
              </a:tblGrid>
              <a:tr h="909838">
                <a:tc>
                  <a:txBody>
                    <a:bodyPr/>
                    <a:lstStyle/>
                    <a:p>
                      <a:pPr lvl="0" algn="ctr" rtl="0">
                        <a:spcBef>
                          <a:spcPts val="0"/>
                        </a:spcBef>
                        <a:buNone/>
                      </a:pPr>
                      <a:r>
                        <a:rPr lang="en-US" sz="2000" b="1" dirty="0">
                          <a:solidFill>
                            <a:schemeClr val="dk2"/>
                          </a:solidFill>
                          <a:latin typeface="Open Sans"/>
                          <a:ea typeface="Open Sans"/>
                          <a:cs typeface="Open Sans"/>
                          <a:sym typeface="Open Sans"/>
                        </a:rPr>
                        <a:t>Max CPC</a:t>
                      </a:r>
                    </a:p>
                  </a:txBody>
                  <a:tcPr marL="91425" marR="91425" marT="91425" marB="91425" anchor="ctr">
                    <a:lnL w="19050" cap="flat" cmpd="sng">
                      <a:solidFill>
                        <a:srgbClr val="FFFFFF">
                          <a:alpha val="0"/>
                        </a:srgbClr>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alpha val="0"/>
                        </a:srgbClr>
                      </a:solidFill>
                      <a:prstDash val="solid"/>
                      <a:round/>
                      <a:headEnd type="none" w="med" len="med"/>
                      <a:tailEnd type="none" w="med" len="med"/>
                    </a:lnT>
                    <a:lnB w="19050" cap="flat" cmpd="sng">
                      <a:solidFill>
                        <a:srgbClr val="FFFFFF">
                          <a:alpha val="0"/>
                        </a:srgbClr>
                      </a:solidFill>
                      <a:prstDash val="solid"/>
                      <a:round/>
                      <a:headEnd type="none" w="med" len="med"/>
                      <a:tailEnd type="none" w="med" len="med"/>
                    </a:lnB>
                    <a:solidFill>
                      <a:srgbClr val="FFE168"/>
                    </a:solidFill>
                  </a:tcPr>
                </a:tc>
                <a:tc>
                  <a:txBody>
                    <a:bodyPr/>
                    <a:lstStyle/>
                    <a:p>
                      <a:pPr lvl="0" algn="ctr" rtl="0">
                        <a:spcBef>
                          <a:spcPts val="0"/>
                        </a:spcBef>
                        <a:buNone/>
                      </a:pPr>
                      <a:r>
                        <a:rPr lang="en-US" sz="2000" b="1" dirty="0">
                          <a:solidFill>
                            <a:schemeClr val="dk2"/>
                          </a:solidFill>
                          <a:latin typeface="Open Sans"/>
                          <a:ea typeface="Open Sans"/>
                          <a:cs typeface="Open Sans"/>
                          <a:sym typeface="Open Sans"/>
                        </a:rPr>
                        <a:t>Bid Modifiers</a:t>
                      </a:r>
                    </a:p>
                  </a:txBody>
                  <a:tcPr marL="91425" marR="91425" marT="91425" marB="91425" anchor="ctr">
                    <a:lnL w="19050" cap="flat" cmpd="sng">
                      <a:solidFill>
                        <a:srgbClr val="FFFFFF"/>
                      </a:solidFill>
                      <a:prstDash val="solid"/>
                      <a:round/>
                      <a:headEnd type="none" w="med" len="med"/>
                      <a:tailEnd type="none" w="med" len="med"/>
                    </a:lnL>
                    <a:lnR w="19050" cap="flat" cmpd="sng">
                      <a:solidFill>
                        <a:srgbClr val="FFFFFF">
                          <a:alpha val="0"/>
                        </a:srgbClr>
                      </a:solidFill>
                      <a:prstDash val="solid"/>
                      <a:round/>
                      <a:headEnd type="none" w="med" len="med"/>
                      <a:tailEnd type="none" w="med" len="med"/>
                    </a:lnR>
                    <a:lnT w="19050" cap="flat" cmpd="sng">
                      <a:solidFill>
                        <a:srgbClr val="FFFFFF">
                          <a:alpha val="0"/>
                        </a:srgbClr>
                      </a:solidFill>
                      <a:prstDash val="solid"/>
                      <a:round/>
                      <a:headEnd type="none" w="med" len="med"/>
                      <a:tailEnd type="none" w="med" len="med"/>
                    </a:lnT>
                    <a:lnB w="19050" cap="flat" cmpd="sng">
                      <a:solidFill>
                        <a:srgbClr val="FFFFFF">
                          <a:alpha val="0"/>
                        </a:srgbClr>
                      </a:solidFill>
                      <a:prstDash val="solid"/>
                      <a:round/>
                      <a:headEnd type="none" w="med" len="med"/>
                      <a:tailEnd type="none" w="med" len="med"/>
                    </a:lnB>
                    <a:solidFill>
                      <a:srgbClr val="FFE168"/>
                    </a:solidFill>
                  </a:tcPr>
                </a:tc>
              </a:tr>
              <a:tr h="1877546">
                <a:tc>
                  <a:txBody>
                    <a:bodyPr/>
                    <a:lstStyle/>
                    <a:p>
                      <a:pPr lvl="0" rtl="0">
                        <a:spcBef>
                          <a:spcPts val="0"/>
                        </a:spcBef>
                        <a:buNone/>
                      </a:pPr>
                      <a:r>
                        <a:rPr lang="en-US" sz="1600" dirty="0">
                          <a:solidFill>
                            <a:srgbClr val="434343"/>
                          </a:solidFill>
                          <a:latin typeface="Open Sans"/>
                          <a:ea typeface="Open Sans"/>
                          <a:cs typeface="Open Sans"/>
                          <a:sym typeface="Open Sans"/>
                        </a:rPr>
                        <a:t>Set how much you’re willing to pay for each click to your website.</a:t>
                      </a:r>
                    </a:p>
                    <a:p>
                      <a:pPr lvl="0" rtl="0">
                        <a:spcBef>
                          <a:spcPts val="0"/>
                        </a:spcBef>
                        <a:buNone/>
                      </a:pPr>
                      <a:endParaRPr sz="1600" b="1" dirty="0">
                        <a:solidFill>
                          <a:srgbClr val="434343"/>
                        </a:solidFill>
                        <a:latin typeface="Open Sans"/>
                        <a:ea typeface="Open Sans"/>
                        <a:cs typeface="Open Sans"/>
                        <a:sym typeface="Open Sans"/>
                      </a:endParaRPr>
                    </a:p>
                    <a:p>
                      <a:pPr lvl="0" rtl="0">
                        <a:spcBef>
                          <a:spcPts val="0"/>
                        </a:spcBef>
                        <a:buNone/>
                      </a:pPr>
                      <a:r>
                        <a:rPr lang="en-US" sz="1600" dirty="0">
                          <a:solidFill>
                            <a:srgbClr val="434343"/>
                          </a:solidFill>
                          <a:latin typeface="Open Sans"/>
                          <a:ea typeface="Open Sans"/>
                          <a:cs typeface="Open Sans"/>
                          <a:sym typeface="Open Sans"/>
                        </a:rPr>
                        <a:t>Campaigns in which you want to drive as much web traffic as possible within your CPC limit.</a:t>
                      </a:r>
                    </a:p>
                  </a:txBody>
                  <a:tcPr marL="91425" marR="91425" marT="91425" marB="91425">
                    <a:lnL w="19050" cap="flat" cmpd="sng">
                      <a:solidFill>
                        <a:srgbClr val="FFFFFF">
                          <a:alpha val="0"/>
                        </a:srgbClr>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alpha val="0"/>
                        </a:srgbClr>
                      </a:solidFill>
                      <a:prstDash val="solid"/>
                      <a:round/>
                      <a:headEnd type="none" w="med" len="med"/>
                      <a:tailEnd type="none" w="med" len="med"/>
                    </a:lnT>
                    <a:lnB w="19050" cap="flat" cmpd="sng">
                      <a:solidFill>
                        <a:srgbClr val="FFFFFF">
                          <a:alpha val="0"/>
                        </a:srgbClr>
                      </a:solidFill>
                      <a:prstDash val="solid"/>
                      <a:round/>
                      <a:headEnd type="none" w="med" len="med"/>
                      <a:tailEnd type="none" w="med" len="med"/>
                    </a:lnB>
                    <a:solidFill>
                      <a:srgbClr val="FFFFFF"/>
                    </a:solidFill>
                  </a:tcPr>
                </a:tc>
                <a:tc>
                  <a:txBody>
                    <a:bodyPr/>
                    <a:lstStyle/>
                    <a:p>
                      <a:pPr lvl="0" rtl="0">
                        <a:spcBef>
                          <a:spcPts val="0"/>
                        </a:spcBef>
                        <a:buNone/>
                      </a:pPr>
                      <a:r>
                        <a:rPr lang="en-US" sz="1600" dirty="0">
                          <a:solidFill>
                            <a:srgbClr val="434343"/>
                          </a:solidFill>
                          <a:latin typeface="Open Sans"/>
                          <a:ea typeface="Open Sans"/>
                          <a:cs typeface="Open Sans"/>
                          <a:sym typeface="Open Sans"/>
                        </a:rPr>
                        <a:t>Set % modifiers on your existing bids based on your target criteria.</a:t>
                      </a:r>
                    </a:p>
                    <a:p>
                      <a:pPr lvl="0" rtl="0">
                        <a:spcBef>
                          <a:spcPts val="0"/>
                        </a:spcBef>
                        <a:buNone/>
                      </a:pPr>
                      <a:endParaRPr sz="1600" b="1" dirty="0">
                        <a:solidFill>
                          <a:srgbClr val="434343"/>
                        </a:solidFill>
                        <a:latin typeface="Open Sans"/>
                        <a:ea typeface="Open Sans"/>
                        <a:cs typeface="Open Sans"/>
                        <a:sym typeface="Open Sans"/>
                      </a:endParaRPr>
                    </a:p>
                    <a:p>
                      <a:pPr lvl="0" rtl="0">
                        <a:spcBef>
                          <a:spcPts val="0"/>
                        </a:spcBef>
                        <a:buNone/>
                      </a:pPr>
                      <a:r>
                        <a:rPr lang="en-US" sz="1600" dirty="0">
                          <a:solidFill>
                            <a:srgbClr val="434343"/>
                          </a:solidFill>
                          <a:latin typeface="Open Sans"/>
                          <a:ea typeface="Open Sans"/>
                          <a:cs typeface="Open Sans"/>
                          <a:sym typeface="Open Sans"/>
                        </a:rPr>
                        <a:t>Apply modifiers to your targeting criteria (such as </a:t>
                      </a:r>
                      <a:r>
                        <a:rPr lang="en-US" sz="1600" dirty="0" smtClean="0">
                          <a:solidFill>
                            <a:srgbClr val="434343"/>
                          </a:solidFill>
                          <a:latin typeface="Open Sans"/>
                          <a:ea typeface="Open Sans"/>
                          <a:cs typeface="Open Sans"/>
                          <a:sym typeface="Open Sans"/>
                        </a:rPr>
                        <a:t>device</a:t>
                      </a:r>
                      <a:r>
                        <a:rPr lang="en-US" sz="1600" baseline="0" dirty="0" smtClean="0">
                          <a:solidFill>
                            <a:srgbClr val="434343"/>
                          </a:solidFill>
                          <a:latin typeface="Open Sans"/>
                          <a:ea typeface="Open Sans"/>
                          <a:cs typeface="Open Sans"/>
                          <a:sym typeface="Open Sans"/>
                        </a:rPr>
                        <a:t>, time of day, location</a:t>
                      </a:r>
                      <a:r>
                        <a:rPr lang="en-US" sz="1600" dirty="0" smtClean="0">
                          <a:solidFill>
                            <a:srgbClr val="434343"/>
                          </a:solidFill>
                          <a:latin typeface="Open Sans"/>
                          <a:ea typeface="Open Sans"/>
                          <a:cs typeface="Open Sans"/>
                          <a:sym typeface="Open Sans"/>
                        </a:rPr>
                        <a:t>) </a:t>
                      </a:r>
                      <a:r>
                        <a:rPr lang="en-US" sz="1600" dirty="0">
                          <a:solidFill>
                            <a:srgbClr val="434343"/>
                          </a:solidFill>
                          <a:latin typeface="Open Sans"/>
                          <a:ea typeface="Open Sans"/>
                          <a:cs typeface="Open Sans"/>
                          <a:sym typeface="Open Sans"/>
                        </a:rPr>
                        <a:t>to raise or lower bid on that specific segment.</a:t>
                      </a:r>
                    </a:p>
                  </a:txBody>
                  <a:tcPr marL="91425" marR="91425" marT="91425" marB="91425">
                    <a:lnL w="19050" cap="flat" cmpd="sng">
                      <a:solidFill>
                        <a:srgbClr val="FFFFFF"/>
                      </a:solidFill>
                      <a:prstDash val="solid"/>
                      <a:round/>
                      <a:headEnd type="none" w="med" len="med"/>
                      <a:tailEnd type="none" w="med" len="med"/>
                    </a:lnL>
                    <a:lnR w="19050" cap="flat" cmpd="sng">
                      <a:solidFill>
                        <a:srgbClr val="FFFFFF">
                          <a:alpha val="0"/>
                        </a:srgbClr>
                      </a:solidFill>
                      <a:prstDash val="solid"/>
                      <a:round/>
                      <a:headEnd type="none" w="med" len="med"/>
                      <a:tailEnd type="none" w="med" len="med"/>
                    </a:lnR>
                    <a:lnT w="19050" cap="flat" cmpd="sng">
                      <a:solidFill>
                        <a:srgbClr val="FFFFFF">
                          <a:alpha val="0"/>
                        </a:srgbClr>
                      </a:solidFill>
                      <a:prstDash val="solid"/>
                      <a:round/>
                      <a:headEnd type="none" w="med" len="med"/>
                      <a:tailEnd type="none" w="med" len="med"/>
                    </a:lnT>
                    <a:lnB w="19050" cap="flat" cmpd="sng">
                      <a:solidFill>
                        <a:srgbClr val="FFFFFF">
                          <a:alpha val="0"/>
                        </a:srgbClr>
                      </a:solidFill>
                      <a:prstDash val="solid"/>
                      <a:round/>
                      <a:headEnd type="none" w="med" len="med"/>
                      <a:tailEnd type="none" w="med" len="med"/>
                    </a:lnB>
                    <a:solidFill>
                      <a:srgbClr val="FFFFFF"/>
                    </a:solidFill>
                  </a:tcPr>
                </a:tc>
              </a:tr>
            </a:tbl>
          </a:graphicData>
        </a:graphic>
      </p:graphicFrame>
      <p:sp>
        <p:nvSpPr>
          <p:cNvPr id="1089" name="Shape 1089"/>
          <p:cNvSpPr txBox="1"/>
          <p:nvPr/>
        </p:nvSpPr>
        <p:spPr>
          <a:xfrm>
            <a:off x="755576" y="332656"/>
            <a:ext cx="7254300" cy="584700"/>
          </a:xfrm>
          <a:prstGeom prst="rect">
            <a:avLst/>
          </a:prstGeom>
          <a:noFill/>
          <a:ln>
            <a:noFill/>
          </a:ln>
        </p:spPr>
        <p:txBody>
          <a:bodyPr lIns="91425" tIns="45700" rIns="91425" bIns="45700" anchor="t" anchorCtr="0">
            <a:noAutofit/>
          </a:bodyPr>
          <a:lstStyle/>
          <a:p>
            <a:pPr marL="0" marR="0" lvl="0" indent="-69850" algn="l" rtl="0">
              <a:spcBef>
                <a:spcPts val="0"/>
              </a:spcBef>
              <a:spcAft>
                <a:spcPts val="0"/>
              </a:spcAft>
              <a:buSzPct val="34375"/>
              <a:buNone/>
            </a:pPr>
            <a:r>
              <a:rPr lang="en-US" sz="4400" dirty="0" smtClean="0">
                <a:solidFill>
                  <a:srgbClr val="4285F4"/>
                </a:solidFill>
                <a:latin typeface="+mj-lt"/>
                <a:ea typeface="Open Sans"/>
                <a:cs typeface="Open Sans"/>
                <a:sym typeface="Open Sans"/>
              </a:rPr>
              <a:t>Manual Bids allows for most control, but is </a:t>
            </a:r>
            <a:r>
              <a:rPr lang="en-US" sz="4400" dirty="0" err="1" smtClean="0">
                <a:solidFill>
                  <a:srgbClr val="4285F4"/>
                </a:solidFill>
                <a:latin typeface="+mj-lt"/>
                <a:ea typeface="Open Sans"/>
                <a:cs typeface="Open Sans"/>
                <a:sym typeface="Open Sans"/>
              </a:rPr>
              <a:t>labour</a:t>
            </a:r>
            <a:r>
              <a:rPr lang="en-US" sz="4400" dirty="0" smtClean="0">
                <a:solidFill>
                  <a:srgbClr val="4285F4"/>
                </a:solidFill>
                <a:latin typeface="+mj-lt"/>
                <a:ea typeface="Open Sans"/>
                <a:cs typeface="Open Sans"/>
                <a:sym typeface="Open Sans"/>
              </a:rPr>
              <a:t> intensive.</a:t>
            </a:r>
            <a:endParaRPr lang="en-US" sz="4400" dirty="0">
              <a:solidFill>
                <a:srgbClr val="4285F4"/>
              </a:solidFill>
              <a:latin typeface="+mj-lt"/>
              <a:ea typeface="Open Sans"/>
              <a:cs typeface="Open Sans"/>
              <a:sym typeface="Open Sans"/>
            </a:endParaRPr>
          </a:p>
        </p:txBody>
      </p:sp>
      <p:pic>
        <p:nvPicPr>
          <p:cNvPr id="14" name="Picture 13" descr="Final-L3ogo copy.png"/>
          <p:cNvPicPr>
            <a:picLocks noChangeAspect="1"/>
          </p:cNvPicPr>
          <p:nvPr/>
        </p:nvPicPr>
        <p:blipFill>
          <a:blip r:embed="rId3" cstate="print"/>
          <a:stretch>
            <a:fillRect/>
          </a:stretch>
        </p:blipFill>
        <p:spPr>
          <a:xfrm>
            <a:off x="7545772" y="6120680"/>
            <a:ext cx="1418716" cy="620688"/>
          </a:xfrm>
          <a:prstGeom prst="rect">
            <a:avLst/>
          </a:prstGeo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Shape 1076"/>
          <p:cNvSpPr/>
          <p:nvPr/>
        </p:nvSpPr>
        <p:spPr>
          <a:xfrm>
            <a:off x="623450" y="1268760"/>
            <a:ext cx="8063399" cy="4812873"/>
          </a:xfrm>
          <a:prstGeom prst="rect">
            <a:avLst/>
          </a:prstGeom>
          <a:solidFill>
            <a:srgbClr val="EFEFEF"/>
          </a:solidFill>
          <a:ln>
            <a:noFill/>
          </a:ln>
        </p:spPr>
        <p:txBody>
          <a:bodyPr lIns="91425" tIns="91425" rIns="91425" bIns="91425" anchor="t" anchorCtr="0">
            <a:noAutofit/>
          </a:bodyPr>
          <a:lstStyle/>
          <a:p>
            <a:pPr lvl="0" algn="l" rtl="0">
              <a:spcBef>
                <a:spcPts val="0"/>
              </a:spcBef>
              <a:buNone/>
            </a:pPr>
            <a:endParaRPr sz="1600" b="1" dirty="0">
              <a:latin typeface="Open Sans"/>
              <a:ea typeface="Open Sans"/>
              <a:cs typeface="Open Sans"/>
              <a:sym typeface="Open Sans"/>
            </a:endParaRPr>
          </a:p>
        </p:txBody>
      </p:sp>
      <p:sp>
        <p:nvSpPr>
          <p:cNvPr id="1078" name="Shape 1078"/>
          <p:cNvSpPr/>
          <p:nvPr/>
        </p:nvSpPr>
        <p:spPr>
          <a:xfrm>
            <a:off x="1046758" y="1774880"/>
            <a:ext cx="2252400" cy="292799"/>
          </a:xfrm>
          <a:prstGeom prst="round2SameRect">
            <a:avLst>
              <a:gd name="adj1" fmla="val 16667"/>
              <a:gd name="adj2" fmla="val 0"/>
            </a:avLst>
          </a:prstGeom>
          <a:noFill/>
          <a:ln>
            <a:noFill/>
          </a:ln>
        </p:spPr>
        <p:txBody>
          <a:bodyPr lIns="91425" tIns="45700" rIns="91425" bIns="45700" anchor="ctr" anchorCtr="0">
            <a:noAutofit/>
          </a:bodyPr>
          <a:lstStyle/>
          <a:p>
            <a:pPr lvl="0">
              <a:spcBef>
                <a:spcPts val="0"/>
              </a:spcBef>
              <a:buNone/>
            </a:pPr>
            <a:endParaRPr/>
          </a:p>
        </p:txBody>
      </p:sp>
      <p:sp>
        <p:nvSpPr>
          <p:cNvPr id="1079" name="Shape 1079"/>
          <p:cNvSpPr/>
          <p:nvPr/>
        </p:nvSpPr>
        <p:spPr>
          <a:xfrm>
            <a:off x="1038625" y="2122385"/>
            <a:ext cx="2252400" cy="6477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1080" name="Shape 1080"/>
          <p:cNvSpPr/>
          <p:nvPr/>
        </p:nvSpPr>
        <p:spPr>
          <a:xfrm>
            <a:off x="3575185" y="2122385"/>
            <a:ext cx="2252400" cy="6477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1082" name="Shape 1082"/>
          <p:cNvSpPr/>
          <p:nvPr/>
        </p:nvSpPr>
        <p:spPr>
          <a:xfrm>
            <a:off x="6046705" y="2122385"/>
            <a:ext cx="2252400" cy="647700"/>
          </a:xfrm>
          <a:prstGeom prst="rect">
            <a:avLst/>
          </a:prstGeom>
          <a:noFill/>
          <a:ln>
            <a:noFill/>
          </a:ln>
        </p:spPr>
        <p:txBody>
          <a:bodyPr lIns="91425" tIns="45700" rIns="91425" bIns="45700" anchor="ctr" anchorCtr="0">
            <a:noAutofit/>
          </a:bodyPr>
          <a:lstStyle/>
          <a:p>
            <a:pPr lvl="0">
              <a:spcBef>
                <a:spcPts val="0"/>
              </a:spcBef>
              <a:buNone/>
            </a:pPr>
            <a:endParaRPr/>
          </a:p>
        </p:txBody>
      </p:sp>
      <p:graphicFrame>
        <p:nvGraphicFramePr>
          <p:cNvPr id="1083" name="Shape 1083"/>
          <p:cNvGraphicFramePr/>
          <p:nvPr/>
        </p:nvGraphicFramePr>
        <p:xfrm>
          <a:off x="827584" y="1628800"/>
          <a:ext cx="7734290" cy="4201379"/>
        </p:xfrm>
        <a:graphic>
          <a:graphicData uri="http://schemas.openxmlformats.org/drawingml/2006/table">
            <a:tbl>
              <a:tblPr>
                <a:noFill/>
              </a:tblPr>
              <a:tblGrid>
                <a:gridCol w="1942987"/>
                <a:gridCol w="1920361"/>
                <a:gridCol w="1935471"/>
                <a:gridCol w="1935471"/>
              </a:tblGrid>
              <a:tr h="848609">
                <a:tc>
                  <a:txBody>
                    <a:bodyPr/>
                    <a:lstStyle/>
                    <a:p>
                      <a:pPr lvl="0" algn="ctr" rtl="0">
                        <a:spcBef>
                          <a:spcPts val="0"/>
                        </a:spcBef>
                        <a:buNone/>
                      </a:pPr>
                      <a:r>
                        <a:rPr lang="en-US" sz="2000" b="1" dirty="0">
                          <a:solidFill>
                            <a:schemeClr val="dk2"/>
                          </a:solidFill>
                          <a:latin typeface="Open Sans"/>
                          <a:ea typeface="Open Sans"/>
                          <a:cs typeface="Open Sans"/>
                          <a:sym typeface="Open Sans"/>
                        </a:rPr>
                        <a:t>Enhanced CPC</a:t>
                      </a:r>
                    </a:p>
                  </a:txBody>
                  <a:tcPr marL="91425" marR="91425" marT="91425" marB="91425" anchor="ctr">
                    <a:lnL w="19050" cap="flat" cmpd="sng">
                      <a:solidFill>
                        <a:srgbClr val="FFFFFF">
                          <a:alpha val="0"/>
                        </a:srgbClr>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alpha val="0"/>
                        </a:srgbClr>
                      </a:solidFill>
                      <a:prstDash val="solid"/>
                      <a:round/>
                      <a:headEnd type="none" w="med" len="med"/>
                      <a:tailEnd type="none" w="med" len="med"/>
                    </a:lnT>
                    <a:lnB w="19050" cap="flat" cmpd="sng">
                      <a:solidFill>
                        <a:srgbClr val="FFFFFF">
                          <a:alpha val="0"/>
                        </a:srgbClr>
                      </a:solidFill>
                      <a:prstDash val="solid"/>
                      <a:round/>
                      <a:headEnd type="none" w="med" len="med"/>
                      <a:tailEnd type="none" w="med" len="med"/>
                    </a:lnB>
                    <a:solidFill>
                      <a:srgbClr val="FFE168"/>
                    </a:solidFill>
                  </a:tcPr>
                </a:tc>
                <a:tc>
                  <a:txBody>
                    <a:bodyPr/>
                    <a:lstStyle/>
                    <a:p>
                      <a:pPr lvl="0" algn="ctr" rtl="0">
                        <a:spcBef>
                          <a:spcPts val="0"/>
                        </a:spcBef>
                        <a:buNone/>
                      </a:pPr>
                      <a:r>
                        <a:rPr lang="en-US" sz="2000" b="1" dirty="0">
                          <a:solidFill>
                            <a:schemeClr val="dk2"/>
                          </a:solidFill>
                          <a:latin typeface="Open Sans"/>
                          <a:ea typeface="Open Sans"/>
                          <a:cs typeface="Open Sans"/>
                          <a:sym typeface="Open Sans"/>
                        </a:rPr>
                        <a:t>Target CPA</a:t>
                      </a:r>
                    </a:p>
                  </a:txBody>
                  <a:tcPr marL="91425" marR="91425" marT="91425" marB="91425" anchor="ctr">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solidFill>
                        <a:srgbClr val="FFFFFF">
                          <a:alpha val="0"/>
                        </a:srgbClr>
                      </a:solidFill>
                      <a:prstDash val="solid"/>
                      <a:round/>
                      <a:headEnd type="none" w="med" len="med"/>
                      <a:tailEnd type="none" w="med" len="med"/>
                    </a:lnT>
                    <a:lnB w="19050" cap="flat" cmpd="sng">
                      <a:solidFill>
                        <a:srgbClr val="FFFFFF">
                          <a:alpha val="0"/>
                        </a:srgbClr>
                      </a:solidFill>
                      <a:prstDash val="solid"/>
                      <a:round/>
                      <a:headEnd type="none" w="med" len="med"/>
                      <a:tailEnd type="none" w="med" len="med"/>
                    </a:lnB>
                    <a:solidFill>
                      <a:srgbClr val="FFE168"/>
                    </a:solidFill>
                  </a:tcPr>
                </a:tc>
                <a:tc>
                  <a:txBody>
                    <a:bodyPr/>
                    <a:lstStyle/>
                    <a:p>
                      <a:pPr lvl="0" algn="ctr" rtl="0">
                        <a:spcBef>
                          <a:spcPts val="0"/>
                        </a:spcBef>
                        <a:buNone/>
                      </a:pPr>
                      <a:r>
                        <a:rPr lang="en-US" sz="2000" b="1" dirty="0">
                          <a:solidFill>
                            <a:schemeClr val="dk2"/>
                          </a:solidFill>
                          <a:latin typeface="Open Sans"/>
                          <a:ea typeface="Open Sans"/>
                          <a:cs typeface="Open Sans"/>
                          <a:sym typeface="Open Sans"/>
                        </a:rPr>
                        <a:t>Target ROAS</a:t>
                      </a:r>
                    </a:p>
                  </a:txBody>
                  <a:tcPr marL="91425" marR="91425" marT="91425" marB="91425" anchor="ctr">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solidFill>
                        <a:srgbClr val="FFFFFF">
                          <a:alpha val="0"/>
                        </a:srgbClr>
                      </a:solidFill>
                      <a:prstDash val="solid"/>
                      <a:round/>
                      <a:headEnd type="none" w="med" len="med"/>
                      <a:tailEnd type="none" w="med" len="med"/>
                    </a:lnT>
                    <a:lnB w="19050" cap="flat" cmpd="sng" algn="ctr">
                      <a:solidFill>
                        <a:srgbClr val="FFFFFF">
                          <a:alpha val="0"/>
                        </a:srgbClr>
                      </a:solidFill>
                      <a:prstDash val="solid"/>
                      <a:round/>
                      <a:headEnd type="none" w="med" len="med"/>
                      <a:tailEnd type="none" w="med" len="med"/>
                    </a:lnB>
                    <a:solidFill>
                      <a:srgbClr val="FFE168"/>
                    </a:solidFill>
                  </a:tcPr>
                </a:tc>
                <a:tc>
                  <a:txBody>
                    <a:bodyPr/>
                    <a:lstStyle/>
                    <a:p>
                      <a:pPr lvl="0" algn="ctr" rtl="0">
                        <a:spcBef>
                          <a:spcPts val="0"/>
                        </a:spcBef>
                        <a:buNone/>
                      </a:pPr>
                      <a:r>
                        <a:rPr lang="en-US" sz="2000" b="1" dirty="0" smtClean="0">
                          <a:solidFill>
                            <a:schemeClr val="dk2"/>
                          </a:solidFill>
                          <a:latin typeface="Open Sans"/>
                          <a:ea typeface="Open Sans"/>
                          <a:cs typeface="Open Sans"/>
                          <a:sym typeface="Open Sans"/>
                        </a:rPr>
                        <a:t>Viewable CPM</a:t>
                      </a:r>
                      <a:endParaRPr lang="en-US" sz="2000" b="1" dirty="0">
                        <a:solidFill>
                          <a:schemeClr val="dk2"/>
                        </a:solidFill>
                        <a:latin typeface="Open Sans"/>
                        <a:ea typeface="Open Sans"/>
                        <a:cs typeface="Open Sans"/>
                        <a:sym typeface="Open Sans"/>
                      </a:endParaRPr>
                    </a:p>
                  </a:txBody>
                  <a:tcPr marL="91425" marR="91425" marT="91425" marB="914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solidFill>
                        <a:srgbClr val="FFFFFF">
                          <a:alpha val="0"/>
                        </a:srgbClr>
                      </a:solidFill>
                      <a:prstDash val="solid"/>
                      <a:round/>
                      <a:headEnd type="none" w="med" len="med"/>
                      <a:tailEnd type="none" w="med" len="med"/>
                    </a:lnT>
                    <a:lnB w="19050" cap="flat" cmpd="sng" algn="ctr">
                      <a:solidFill>
                        <a:srgbClr val="FFFFFF">
                          <a:alpha val="0"/>
                        </a:srgbClr>
                      </a:solidFill>
                      <a:prstDash val="solid"/>
                      <a:round/>
                      <a:headEnd type="none" w="med" len="med"/>
                      <a:tailEnd type="none" w="med" len="med"/>
                    </a:lnB>
                    <a:solidFill>
                      <a:srgbClr val="FFE168"/>
                    </a:solidFill>
                  </a:tcPr>
                </a:tc>
              </a:tr>
              <a:tr h="2596112">
                <a:tc>
                  <a:txBody>
                    <a:bodyPr/>
                    <a:lstStyle/>
                    <a:p>
                      <a:pPr lvl="0" rtl="0">
                        <a:spcBef>
                          <a:spcPts val="0"/>
                        </a:spcBef>
                        <a:buNone/>
                      </a:pPr>
                      <a:r>
                        <a:rPr lang="en-US" sz="1600" dirty="0">
                          <a:solidFill>
                            <a:srgbClr val="434343"/>
                          </a:solidFill>
                          <a:latin typeface="Open Sans"/>
                          <a:ea typeface="Open Sans"/>
                          <a:cs typeface="Open Sans"/>
                          <a:sym typeface="Open Sans"/>
                        </a:rPr>
                        <a:t>Modifies bidding </a:t>
                      </a:r>
                      <a:r>
                        <a:rPr lang="en-US" sz="1600" dirty="0" smtClean="0">
                          <a:solidFill>
                            <a:srgbClr val="434343"/>
                          </a:solidFill>
                          <a:latin typeface="Open Sans"/>
                          <a:ea typeface="Open Sans"/>
                          <a:cs typeface="Open Sans"/>
                          <a:sym typeface="Open Sans"/>
                        </a:rPr>
                        <a:t>up to</a:t>
                      </a:r>
                      <a:r>
                        <a:rPr lang="en-US" sz="1600" baseline="0" dirty="0" smtClean="0">
                          <a:solidFill>
                            <a:srgbClr val="434343"/>
                          </a:solidFill>
                          <a:latin typeface="Open Sans"/>
                          <a:ea typeface="Open Sans"/>
                          <a:cs typeface="Open Sans"/>
                          <a:sym typeface="Open Sans"/>
                        </a:rPr>
                        <a:t> 30% </a:t>
                      </a:r>
                      <a:r>
                        <a:rPr lang="en-US" sz="1600" dirty="0" smtClean="0">
                          <a:solidFill>
                            <a:srgbClr val="434343"/>
                          </a:solidFill>
                          <a:latin typeface="Open Sans"/>
                          <a:ea typeface="Open Sans"/>
                          <a:cs typeface="Open Sans"/>
                          <a:sym typeface="Open Sans"/>
                        </a:rPr>
                        <a:t>to </a:t>
                      </a:r>
                      <a:r>
                        <a:rPr lang="en-US" sz="1600" b="1" dirty="0">
                          <a:solidFill>
                            <a:srgbClr val="434343"/>
                          </a:solidFill>
                          <a:latin typeface="Open Sans"/>
                          <a:ea typeface="Open Sans"/>
                          <a:cs typeface="Open Sans"/>
                          <a:sym typeface="Open Sans"/>
                        </a:rPr>
                        <a:t>improve chance of conversions.</a:t>
                      </a:r>
                    </a:p>
                    <a:p>
                      <a:pPr lvl="0" rtl="0">
                        <a:spcBef>
                          <a:spcPts val="0"/>
                        </a:spcBef>
                        <a:buNone/>
                      </a:pPr>
                      <a:endParaRPr sz="1600" b="1" dirty="0">
                        <a:solidFill>
                          <a:srgbClr val="434343"/>
                        </a:solidFill>
                        <a:latin typeface="Open Sans"/>
                        <a:ea typeface="Open Sans"/>
                        <a:cs typeface="Open Sans"/>
                        <a:sym typeface="Open Sans"/>
                      </a:endParaRPr>
                    </a:p>
                    <a:p>
                      <a:pPr lvl="0" rtl="0">
                        <a:spcBef>
                          <a:spcPts val="0"/>
                        </a:spcBef>
                        <a:buNone/>
                      </a:pPr>
                      <a:r>
                        <a:rPr lang="en-US" sz="1600" dirty="0">
                          <a:solidFill>
                            <a:srgbClr val="434343"/>
                          </a:solidFill>
                          <a:latin typeface="Open Sans"/>
                          <a:ea typeface="Open Sans"/>
                          <a:cs typeface="Open Sans"/>
                          <a:sym typeface="Open Sans"/>
                        </a:rPr>
                        <a:t>Campaigns in which you want to meet CPC goals and improve the chance of conversions.</a:t>
                      </a:r>
                    </a:p>
                  </a:txBody>
                  <a:tcPr marL="91425" marR="91425" marT="91425" marB="91425">
                    <a:lnL w="19050" cap="flat" cmpd="sng">
                      <a:solidFill>
                        <a:srgbClr val="FFFFFF">
                          <a:alpha val="0"/>
                        </a:srgbClr>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alpha val="0"/>
                        </a:srgbClr>
                      </a:solidFill>
                      <a:prstDash val="solid"/>
                      <a:round/>
                      <a:headEnd type="none" w="med" len="med"/>
                      <a:tailEnd type="none" w="med" len="med"/>
                    </a:lnT>
                    <a:lnB w="19050" cap="flat" cmpd="sng">
                      <a:solidFill>
                        <a:srgbClr val="FFFFFF">
                          <a:alpha val="0"/>
                        </a:srgbClr>
                      </a:solidFill>
                      <a:prstDash val="solid"/>
                      <a:round/>
                      <a:headEnd type="none" w="med" len="med"/>
                      <a:tailEnd type="none" w="med" len="med"/>
                    </a:lnB>
                    <a:solidFill>
                      <a:srgbClr val="FFFFFF"/>
                    </a:solidFill>
                  </a:tcPr>
                </a:tc>
                <a:tc>
                  <a:txBody>
                    <a:bodyPr/>
                    <a:lstStyle/>
                    <a:p>
                      <a:pPr lvl="0" rtl="0">
                        <a:spcBef>
                          <a:spcPts val="0"/>
                        </a:spcBef>
                        <a:buNone/>
                      </a:pPr>
                      <a:r>
                        <a:rPr lang="en-US" sz="1600" dirty="0">
                          <a:solidFill>
                            <a:srgbClr val="434343"/>
                          </a:solidFill>
                          <a:latin typeface="Open Sans"/>
                          <a:ea typeface="Open Sans"/>
                          <a:cs typeface="Open Sans"/>
                          <a:sym typeface="Open Sans"/>
                        </a:rPr>
                        <a:t>Modifies bidding to </a:t>
                      </a:r>
                      <a:r>
                        <a:rPr lang="en-US" sz="1600" b="1" dirty="0">
                          <a:solidFill>
                            <a:srgbClr val="434343"/>
                          </a:solidFill>
                          <a:latin typeface="Open Sans"/>
                          <a:ea typeface="Open Sans"/>
                          <a:cs typeface="Open Sans"/>
                          <a:sym typeface="Open Sans"/>
                        </a:rPr>
                        <a:t>improve chance of conversions. </a:t>
                      </a:r>
                      <a:r>
                        <a:rPr lang="en-US" sz="1600" dirty="0">
                          <a:solidFill>
                            <a:srgbClr val="434343"/>
                          </a:solidFill>
                          <a:latin typeface="Open Sans"/>
                          <a:ea typeface="Open Sans"/>
                          <a:cs typeface="Open Sans"/>
                          <a:sym typeface="Open Sans"/>
                        </a:rPr>
                        <a:t>Needs 15 conversions last 30 days.</a:t>
                      </a:r>
                    </a:p>
                    <a:p>
                      <a:pPr lvl="0" rtl="0">
                        <a:spcBef>
                          <a:spcPts val="0"/>
                        </a:spcBef>
                        <a:buNone/>
                      </a:pPr>
                      <a:endParaRPr sz="1600" b="1" dirty="0">
                        <a:solidFill>
                          <a:srgbClr val="434343"/>
                        </a:solidFill>
                        <a:latin typeface="Open Sans"/>
                        <a:ea typeface="Open Sans"/>
                        <a:cs typeface="Open Sans"/>
                        <a:sym typeface="Open Sans"/>
                      </a:endParaRPr>
                    </a:p>
                    <a:p>
                      <a:pPr lvl="0" rtl="0">
                        <a:spcBef>
                          <a:spcPts val="0"/>
                        </a:spcBef>
                        <a:buNone/>
                      </a:pPr>
                      <a:r>
                        <a:rPr lang="en-US" sz="1600" dirty="0">
                          <a:solidFill>
                            <a:srgbClr val="434343"/>
                          </a:solidFill>
                          <a:latin typeface="Open Sans"/>
                          <a:ea typeface="Open Sans"/>
                          <a:cs typeface="Open Sans"/>
                          <a:sym typeface="Open Sans"/>
                        </a:rPr>
                        <a:t>Campaigns in which you want to automate </a:t>
                      </a:r>
                      <a:r>
                        <a:rPr lang="en-US" sz="1600" dirty="0" smtClean="0">
                          <a:solidFill>
                            <a:srgbClr val="434343"/>
                          </a:solidFill>
                          <a:latin typeface="Open Sans"/>
                          <a:ea typeface="Open Sans"/>
                          <a:cs typeface="Open Sans"/>
                          <a:sym typeface="Open Sans"/>
                        </a:rPr>
                        <a:t>bidding.</a:t>
                      </a:r>
                      <a:endParaRPr lang="en-US" sz="1600" dirty="0">
                        <a:solidFill>
                          <a:srgbClr val="434343"/>
                        </a:solidFill>
                        <a:latin typeface="Open Sans"/>
                        <a:ea typeface="Open Sans"/>
                        <a:cs typeface="Open Sans"/>
                        <a:sym typeface="Open Sans"/>
                      </a:endParaRPr>
                    </a:p>
                  </a:txBody>
                  <a:tcPr marL="91425" marR="91425" marT="91425" marB="91425">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solidFill>
                        <a:srgbClr val="FFFFFF">
                          <a:alpha val="0"/>
                        </a:srgbClr>
                      </a:solidFill>
                      <a:prstDash val="solid"/>
                      <a:round/>
                      <a:headEnd type="none" w="med" len="med"/>
                      <a:tailEnd type="none" w="med" len="med"/>
                    </a:lnT>
                    <a:lnB w="19050" cap="flat" cmpd="sng">
                      <a:solidFill>
                        <a:srgbClr val="FFFFFF">
                          <a:alpha val="0"/>
                        </a:srgbClr>
                      </a:solidFill>
                      <a:prstDash val="solid"/>
                      <a:round/>
                      <a:headEnd type="none" w="med" len="med"/>
                      <a:tailEnd type="none" w="med" len="med"/>
                    </a:lnB>
                    <a:solidFill>
                      <a:srgbClr val="FFFFFF"/>
                    </a:solidFill>
                  </a:tcPr>
                </a:tc>
                <a:tc>
                  <a:txBody>
                    <a:bodyPr/>
                    <a:lstStyle/>
                    <a:p>
                      <a:pPr lvl="0" rtl="0">
                        <a:spcBef>
                          <a:spcPts val="0"/>
                        </a:spcBef>
                        <a:buClr>
                          <a:srgbClr val="000000"/>
                        </a:buClr>
                        <a:buSzPct val="25000"/>
                        <a:buFont typeface="Arial"/>
                        <a:buNone/>
                      </a:pPr>
                      <a:r>
                        <a:rPr lang="en-US" sz="1600" dirty="0">
                          <a:solidFill>
                            <a:srgbClr val="434343"/>
                          </a:solidFill>
                          <a:latin typeface="Open Sans"/>
                          <a:ea typeface="Open Sans"/>
                          <a:cs typeface="Open Sans"/>
                          <a:sym typeface="Open Sans"/>
                        </a:rPr>
                        <a:t>Modifies bidding to </a:t>
                      </a:r>
                      <a:r>
                        <a:rPr lang="en-US" sz="1600" b="1" dirty="0">
                          <a:solidFill>
                            <a:srgbClr val="434343"/>
                          </a:solidFill>
                          <a:latin typeface="Open Sans"/>
                          <a:ea typeface="Open Sans"/>
                          <a:cs typeface="Open Sans"/>
                          <a:sym typeface="Open Sans"/>
                        </a:rPr>
                        <a:t>improve </a:t>
                      </a:r>
                      <a:r>
                        <a:rPr lang="en-US" sz="1600" b="1" dirty="0" smtClean="0">
                          <a:solidFill>
                            <a:srgbClr val="434343"/>
                          </a:solidFill>
                          <a:latin typeface="Open Sans"/>
                          <a:ea typeface="Open Sans"/>
                          <a:cs typeface="Open Sans"/>
                          <a:sym typeface="Open Sans"/>
                        </a:rPr>
                        <a:t>value</a:t>
                      </a:r>
                      <a:r>
                        <a:rPr lang="en-US" sz="1600" b="1" baseline="0" dirty="0" smtClean="0">
                          <a:solidFill>
                            <a:srgbClr val="434343"/>
                          </a:solidFill>
                          <a:latin typeface="Open Sans"/>
                          <a:ea typeface="Open Sans"/>
                          <a:cs typeface="Open Sans"/>
                          <a:sym typeface="Open Sans"/>
                        </a:rPr>
                        <a:t> </a:t>
                      </a:r>
                      <a:r>
                        <a:rPr lang="en-US" sz="1600" b="1" dirty="0" smtClean="0">
                          <a:solidFill>
                            <a:srgbClr val="434343"/>
                          </a:solidFill>
                          <a:latin typeface="Open Sans"/>
                          <a:ea typeface="Open Sans"/>
                          <a:cs typeface="Open Sans"/>
                          <a:sym typeface="Open Sans"/>
                        </a:rPr>
                        <a:t>of </a:t>
                      </a:r>
                      <a:r>
                        <a:rPr lang="en-US" sz="1600" b="1" dirty="0">
                          <a:solidFill>
                            <a:srgbClr val="434343"/>
                          </a:solidFill>
                          <a:latin typeface="Open Sans"/>
                          <a:ea typeface="Open Sans"/>
                          <a:cs typeface="Open Sans"/>
                          <a:sym typeface="Open Sans"/>
                        </a:rPr>
                        <a:t>conversions. </a:t>
                      </a:r>
                      <a:r>
                        <a:rPr lang="en-US" sz="1600" dirty="0">
                          <a:solidFill>
                            <a:srgbClr val="434343"/>
                          </a:solidFill>
                          <a:latin typeface="Open Sans"/>
                          <a:ea typeface="Open Sans"/>
                          <a:cs typeface="Open Sans"/>
                          <a:sym typeface="Open Sans"/>
                        </a:rPr>
                        <a:t>Needs 15 conversions last 30 days.</a:t>
                      </a:r>
                    </a:p>
                    <a:p>
                      <a:pPr lvl="0" rtl="0">
                        <a:spcBef>
                          <a:spcPts val="0"/>
                        </a:spcBef>
                        <a:buClr>
                          <a:srgbClr val="000000"/>
                        </a:buClr>
                        <a:buSzPct val="25000"/>
                        <a:buFont typeface="Arial"/>
                        <a:buNone/>
                      </a:pPr>
                      <a:endParaRPr sz="1600" b="1" dirty="0">
                        <a:solidFill>
                          <a:srgbClr val="434343"/>
                        </a:solidFill>
                        <a:latin typeface="Open Sans"/>
                        <a:ea typeface="Open Sans"/>
                        <a:cs typeface="Open Sans"/>
                        <a:sym typeface="Open Sans"/>
                      </a:endParaRPr>
                    </a:p>
                    <a:p>
                      <a:pPr lvl="0" rtl="0">
                        <a:spcBef>
                          <a:spcPts val="0"/>
                        </a:spcBef>
                        <a:buNone/>
                      </a:pPr>
                      <a:r>
                        <a:rPr lang="en-US" sz="1600" dirty="0">
                          <a:solidFill>
                            <a:srgbClr val="434343"/>
                          </a:solidFill>
                          <a:latin typeface="Open Sans"/>
                          <a:ea typeface="Open Sans"/>
                          <a:cs typeface="Open Sans"/>
                          <a:sym typeface="Open Sans"/>
                        </a:rPr>
                        <a:t>Campaigns in which you want to automate bidding and have a concrete ROI target.</a:t>
                      </a:r>
                    </a:p>
                  </a:txBody>
                  <a:tcPr marL="91425" marR="91425" marT="91425" marB="91425">
                    <a:lnL w="19050" cap="flat" cmpd="sng">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alpha val="0"/>
                        </a:srgbClr>
                      </a:solidFill>
                      <a:prstDash val="solid"/>
                      <a:round/>
                      <a:headEnd type="none" w="med" len="med"/>
                      <a:tailEnd type="none" w="med" len="med"/>
                    </a:lnT>
                    <a:lnB w="19050" cap="flat" cmpd="sng">
                      <a:solidFill>
                        <a:srgbClr val="FFFFFF">
                          <a:alpha val="0"/>
                        </a:srgbClr>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434343"/>
                          </a:solidFill>
                          <a:latin typeface="Open Sans"/>
                          <a:ea typeface="Open Sans"/>
                          <a:cs typeface="Open Sans"/>
                          <a:sym typeface="Open Sans"/>
                        </a:rPr>
                        <a:t>Modifies bidding to </a:t>
                      </a:r>
                      <a:r>
                        <a:rPr lang="en-CA" sz="1600" b="0" i="0" kern="1200" dirty="0" smtClean="0">
                          <a:solidFill>
                            <a:schemeClr val="tx1"/>
                          </a:solidFill>
                          <a:latin typeface="Open Sans"/>
                          <a:ea typeface="+mn-ea"/>
                          <a:cs typeface="+mn-cs"/>
                        </a:rPr>
                        <a:t>favor ad slots that are more likely to become viewable</a:t>
                      </a:r>
                    </a:p>
                    <a:p>
                      <a:pPr lvl="0" rtl="0">
                        <a:spcBef>
                          <a:spcPts val="0"/>
                        </a:spcBef>
                        <a:buNone/>
                      </a:pPr>
                      <a:endParaRPr lang="en-US" sz="1600" b="1" dirty="0" smtClean="0">
                        <a:solidFill>
                          <a:srgbClr val="434343"/>
                        </a:solidFill>
                        <a:latin typeface="Open Sans"/>
                        <a:ea typeface="Open Sans"/>
                        <a:cs typeface="Open Sans"/>
                        <a:sym typeface="Open Sans"/>
                      </a:endParaRPr>
                    </a:p>
                    <a:p>
                      <a:pPr lvl="0" rtl="0">
                        <a:spcBef>
                          <a:spcPts val="0"/>
                        </a:spcBef>
                        <a:buNone/>
                      </a:pPr>
                      <a:r>
                        <a:rPr lang="en-CA" sz="1600" b="0" i="0" kern="1200" dirty="0" smtClean="0">
                          <a:solidFill>
                            <a:schemeClr val="tx1"/>
                          </a:solidFill>
                          <a:latin typeface="Open Sans"/>
                          <a:ea typeface="+mn-ea"/>
                          <a:cs typeface="+mn-cs"/>
                        </a:rPr>
                        <a:t>Campaigns in which you want to maximize</a:t>
                      </a:r>
                      <a:r>
                        <a:rPr lang="en-CA" sz="1600" b="0" i="0" kern="1200" baseline="0" dirty="0" smtClean="0">
                          <a:solidFill>
                            <a:schemeClr val="tx1"/>
                          </a:solidFill>
                          <a:latin typeface="Open Sans"/>
                          <a:ea typeface="+mn-ea"/>
                          <a:cs typeface="+mn-cs"/>
                        </a:rPr>
                        <a:t> </a:t>
                      </a:r>
                      <a:r>
                        <a:rPr lang="en-CA" sz="1600" b="0" i="0" kern="1200" dirty="0" smtClean="0">
                          <a:solidFill>
                            <a:schemeClr val="tx1"/>
                          </a:solidFill>
                          <a:latin typeface="Open Sans"/>
                          <a:ea typeface="+mn-ea"/>
                          <a:cs typeface="+mn-cs"/>
                        </a:rPr>
                        <a:t>ad views, rather than clicks</a:t>
                      </a:r>
                      <a:endParaRPr lang="en-US" sz="1600" b="1" dirty="0">
                        <a:solidFill>
                          <a:srgbClr val="434343"/>
                        </a:solidFill>
                        <a:latin typeface="Open Sans"/>
                        <a:ea typeface="Open Sans"/>
                        <a:cs typeface="Open Sans"/>
                        <a:sym typeface="Open Sans"/>
                      </a:endParaRPr>
                    </a:p>
                  </a:txBody>
                  <a:tcPr marL="91425" marR="91425" marT="91425" marB="91425">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alpha val="0"/>
                        </a:srgbClr>
                      </a:solidFill>
                      <a:prstDash val="solid"/>
                      <a:round/>
                      <a:headEnd type="none" w="med" len="med"/>
                      <a:tailEnd type="none" w="med" len="med"/>
                    </a:lnT>
                    <a:lnB w="19050" cap="flat" cmpd="sng">
                      <a:solidFill>
                        <a:srgbClr val="FFFFFF">
                          <a:alpha val="0"/>
                        </a:srgbClr>
                      </a:solidFill>
                      <a:prstDash val="solid"/>
                      <a:round/>
                      <a:headEnd type="none" w="med" len="med"/>
                      <a:tailEnd type="none" w="med" len="med"/>
                    </a:lnB>
                    <a:solidFill>
                      <a:srgbClr val="FFFFFF"/>
                    </a:solidFill>
                  </a:tcPr>
                </a:tc>
              </a:tr>
            </a:tbl>
          </a:graphicData>
        </a:graphic>
      </p:graphicFrame>
      <p:sp>
        <p:nvSpPr>
          <p:cNvPr id="1089" name="Shape 1089"/>
          <p:cNvSpPr txBox="1"/>
          <p:nvPr/>
        </p:nvSpPr>
        <p:spPr>
          <a:xfrm>
            <a:off x="323528" y="324020"/>
            <a:ext cx="9721080" cy="584700"/>
          </a:xfrm>
          <a:prstGeom prst="rect">
            <a:avLst/>
          </a:prstGeom>
          <a:noFill/>
          <a:ln>
            <a:noFill/>
          </a:ln>
        </p:spPr>
        <p:txBody>
          <a:bodyPr lIns="91425" tIns="45700" rIns="91425" bIns="45700" anchor="t" anchorCtr="0">
            <a:noAutofit/>
          </a:bodyPr>
          <a:lstStyle/>
          <a:p>
            <a:pPr marL="0" marR="0" lvl="0" indent="-69850" algn="l" rtl="0">
              <a:spcBef>
                <a:spcPts val="0"/>
              </a:spcBef>
              <a:spcAft>
                <a:spcPts val="0"/>
              </a:spcAft>
              <a:buSzPct val="34375"/>
              <a:buNone/>
            </a:pPr>
            <a:r>
              <a:rPr lang="en-US" sz="4400" dirty="0" smtClean="0">
                <a:solidFill>
                  <a:srgbClr val="4285F4"/>
                </a:solidFill>
                <a:latin typeface="+mj-lt"/>
                <a:ea typeface="Open Sans"/>
                <a:cs typeface="Open Sans"/>
                <a:sym typeface="Open Sans"/>
              </a:rPr>
              <a:t>Automated Bids for best performance</a:t>
            </a:r>
            <a:endParaRPr lang="en-US" sz="4400" dirty="0">
              <a:solidFill>
                <a:srgbClr val="4285F4"/>
              </a:solidFill>
              <a:latin typeface="+mj-lt"/>
              <a:ea typeface="Open Sans"/>
              <a:cs typeface="Open Sans"/>
              <a:sym typeface="Open Sans"/>
            </a:endParaRPr>
          </a:p>
        </p:txBody>
      </p:sp>
      <p:pic>
        <p:nvPicPr>
          <p:cNvPr id="14" name="Picture 13" descr="Final-L3ogo copy.png"/>
          <p:cNvPicPr>
            <a:picLocks noChangeAspect="1"/>
          </p:cNvPicPr>
          <p:nvPr/>
        </p:nvPicPr>
        <p:blipFill>
          <a:blip r:embed="rId3" cstate="print"/>
          <a:stretch>
            <a:fillRect/>
          </a:stretch>
        </p:blipFill>
        <p:spPr>
          <a:xfrm>
            <a:off x="7545772" y="6120680"/>
            <a:ext cx="1418716" cy="620688"/>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55576" y="1844824"/>
            <a:ext cx="5061211" cy="2936404"/>
          </a:xfrm>
          <a:prstGeom prst="rect">
            <a:avLst/>
          </a:prstGeom>
          <a:noFill/>
          <a:ln w="9525">
            <a:noFill/>
            <a:miter lim="800000"/>
            <a:headEnd/>
            <a:tailEnd/>
          </a:ln>
        </p:spPr>
      </p:pic>
      <p:sp>
        <p:nvSpPr>
          <p:cNvPr id="5" name="Shape 1089"/>
          <p:cNvSpPr txBox="1"/>
          <p:nvPr/>
        </p:nvSpPr>
        <p:spPr>
          <a:xfrm>
            <a:off x="755576" y="332656"/>
            <a:ext cx="7254300" cy="584700"/>
          </a:xfrm>
          <a:prstGeom prst="rect">
            <a:avLst/>
          </a:prstGeom>
          <a:noFill/>
          <a:ln>
            <a:noFill/>
          </a:ln>
        </p:spPr>
        <p:txBody>
          <a:bodyPr lIns="91425" tIns="45700" rIns="91425" bIns="45700" anchor="t" anchorCtr="0">
            <a:noAutofit/>
          </a:bodyPr>
          <a:lstStyle/>
          <a:p>
            <a:pPr marL="0" marR="0" lvl="0" indent="-69850" algn="l" rtl="0">
              <a:spcBef>
                <a:spcPts val="0"/>
              </a:spcBef>
              <a:spcAft>
                <a:spcPts val="0"/>
              </a:spcAft>
              <a:buSzPct val="34375"/>
              <a:buNone/>
            </a:pPr>
            <a:r>
              <a:rPr lang="en-US" sz="4400" dirty="0" smtClean="0">
                <a:solidFill>
                  <a:srgbClr val="4285F4"/>
                </a:solidFill>
                <a:latin typeface="+mj-lt"/>
                <a:ea typeface="Open Sans"/>
                <a:cs typeface="Open Sans"/>
                <a:sym typeface="Open Sans"/>
              </a:rPr>
              <a:t>Ad Extensions</a:t>
            </a:r>
            <a:endParaRPr lang="en-US" sz="4400" dirty="0">
              <a:solidFill>
                <a:srgbClr val="4285F4"/>
              </a:solidFill>
              <a:latin typeface="+mj-lt"/>
              <a:ea typeface="Open Sans"/>
              <a:cs typeface="Open Sans"/>
              <a:sym typeface="Open Sans"/>
            </a:endParaRPr>
          </a:p>
        </p:txBody>
      </p:sp>
      <p:sp>
        <p:nvSpPr>
          <p:cNvPr id="6" name="Rectangle 5"/>
          <p:cNvSpPr/>
          <p:nvPr/>
        </p:nvSpPr>
        <p:spPr>
          <a:xfrm>
            <a:off x="1043608" y="2636912"/>
            <a:ext cx="4824536"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827584" y="2473440"/>
            <a:ext cx="4104456"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827584" y="2340496"/>
            <a:ext cx="4104456"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2699792" y="4221088"/>
            <a:ext cx="100811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hape 667"/>
          <p:cNvSpPr txBox="1"/>
          <p:nvPr/>
        </p:nvSpPr>
        <p:spPr>
          <a:xfrm>
            <a:off x="4932040" y="4725144"/>
            <a:ext cx="1763688" cy="1944216"/>
          </a:xfrm>
          <a:prstGeom prst="rect">
            <a:avLst/>
          </a:prstGeom>
          <a:noFill/>
          <a:ln>
            <a:solidFill>
              <a:schemeClr val="tx1"/>
            </a:solidFill>
          </a:ln>
        </p:spPr>
        <p:txBody>
          <a:bodyPr lIns="91425" tIns="91425" rIns="91425" bIns="91425" anchor="t" anchorCtr="0">
            <a:noAutofit/>
          </a:bodyPr>
          <a:lstStyle/>
          <a:p>
            <a:pPr lvl="0" rtl="0">
              <a:lnSpc>
                <a:spcPct val="100000"/>
              </a:lnSpc>
              <a:spcBef>
                <a:spcPts val="0"/>
              </a:spcBef>
              <a:buNone/>
            </a:pPr>
            <a:r>
              <a:rPr lang="en-GB" sz="1400" b="1" u="sng" dirty="0" err="1" smtClean="0">
                <a:latin typeface="Open Sans"/>
                <a:ea typeface="Open Sans"/>
                <a:cs typeface="Open Sans"/>
                <a:sym typeface="Open Sans"/>
              </a:rPr>
              <a:t>Sitelink</a:t>
            </a:r>
            <a:endParaRPr lang="en-GB" sz="1400" b="1" u="sng" dirty="0" smtClean="0">
              <a:latin typeface="Open Sans"/>
              <a:ea typeface="Open Sans"/>
              <a:cs typeface="Open Sans"/>
              <a:sym typeface="Open Sans"/>
            </a:endParaRPr>
          </a:p>
          <a:p>
            <a:pPr lvl="0" rtl="0">
              <a:lnSpc>
                <a:spcPct val="100000"/>
              </a:lnSpc>
              <a:spcBef>
                <a:spcPts val="0"/>
              </a:spcBef>
              <a:buNone/>
            </a:pPr>
            <a:endParaRPr lang="en-GB" sz="1400" dirty="0" smtClean="0">
              <a:latin typeface="Open Sans"/>
              <a:ea typeface="Open Sans"/>
              <a:cs typeface="Open Sans"/>
              <a:sym typeface="Open Sans"/>
            </a:endParaRPr>
          </a:p>
          <a:p>
            <a:pPr lvl="0" rtl="0">
              <a:lnSpc>
                <a:spcPct val="100000"/>
              </a:lnSpc>
              <a:spcBef>
                <a:spcPts val="0"/>
              </a:spcBef>
              <a:buNone/>
            </a:pPr>
            <a:r>
              <a:rPr lang="en-GB" sz="1400" dirty="0" smtClean="0">
                <a:latin typeface="Open Sans"/>
                <a:ea typeface="Open Sans"/>
                <a:cs typeface="Open Sans"/>
                <a:sym typeface="Open Sans"/>
              </a:rPr>
              <a:t>Link to </a:t>
            </a:r>
            <a:r>
              <a:rPr lang="en-GB" sz="1400" dirty="0">
                <a:latin typeface="Open Sans"/>
                <a:ea typeface="Open Sans"/>
                <a:cs typeface="Open Sans"/>
                <a:sym typeface="Open Sans"/>
              </a:rPr>
              <a:t>additional information from your site within your search ads so they can get where they want to go faster. </a:t>
            </a:r>
          </a:p>
        </p:txBody>
      </p:sp>
      <p:cxnSp>
        <p:nvCxnSpPr>
          <p:cNvPr id="12" name="Straight Arrow Connector 11"/>
          <p:cNvCxnSpPr>
            <a:stCxn id="10" idx="0"/>
          </p:cNvCxnSpPr>
          <p:nvPr/>
        </p:nvCxnSpPr>
        <p:spPr>
          <a:xfrm flipH="1" flipV="1">
            <a:off x="5292080" y="3861048"/>
            <a:ext cx="521804" cy="8640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Shape 732"/>
          <p:cNvSpPr txBox="1"/>
          <p:nvPr/>
        </p:nvSpPr>
        <p:spPr>
          <a:xfrm>
            <a:off x="5580112" y="908720"/>
            <a:ext cx="2736304" cy="1368152"/>
          </a:xfrm>
          <a:prstGeom prst="rect">
            <a:avLst/>
          </a:prstGeom>
          <a:noFill/>
          <a:ln>
            <a:solidFill>
              <a:schemeClr val="tx1"/>
            </a:solidFill>
          </a:ln>
        </p:spPr>
        <p:txBody>
          <a:bodyPr lIns="91425" tIns="91425" rIns="91425" bIns="91425" anchor="t" anchorCtr="0">
            <a:noAutofit/>
          </a:bodyPr>
          <a:lstStyle/>
          <a:p>
            <a:pPr lvl="0" rtl="0">
              <a:lnSpc>
                <a:spcPct val="100000"/>
              </a:lnSpc>
              <a:spcBef>
                <a:spcPts val="0"/>
              </a:spcBef>
              <a:buNone/>
            </a:pPr>
            <a:r>
              <a:rPr lang="en-GB" sz="1400" b="1" u="sng" dirty="0" smtClean="0">
                <a:latin typeface="Open Sans"/>
                <a:ea typeface="Open Sans"/>
                <a:cs typeface="Open Sans"/>
                <a:sym typeface="Open Sans"/>
              </a:rPr>
              <a:t>Callout</a:t>
            </a:r>
          </a:p>
          <a:p>
            <a:pPr lvl="0" rtl="0">
              <a:lnSpc>
                <a:spcPct val="100000"/>
              </a:lnSpc>
              <a:spcBef>
                <a:spcPts val="0"/>
              </a:spcBef>
              <a:buNone/>
            </a:pPr>
            <a:endParaRPr lang="en-GB" sz="1400" dirty="0" smtClean="0">
              <a:latin typeface="Open Sans"/>
              <a:ea typeface="Open Sans"/>
              <a:cs typeface="Open Sans"/>
              <a:sym typeface="Open Sans"/>
            </a:endParaRPr>
          </a:p>
          <a:p>
            <a:pPr lvl="0" rtl="0">
              <a:lnSpc>
                <a:spcPct val="100000"/>
              </a:lnSpc>
              <a:spcBef>
                <a:spcPts val="0"/>
              </a:spcBef>
              <a:buNone/>
            </a:pPr>
            <a:r>
              <a:rPr lang="en-GB" sz="1400" dirty="0" smtClean="0">
                <a:latin typeface="Open Sans"/>
                <a:ea typeface="Open Sans"/>
                <a:cs typeface="Open Sans"/>
                <a:sym typeface="Open Sans"/>
              </a:rPr>
              <a:t>Show valuable </a:t>
            </a:r>
            <a:r>
              <a:rPr lang="en-GB" sz="1400" dirty="0">
                <a:latin typeface="Open Sans"/>
                <a:ea typeface="Open Sans"/>
                <a:cs typeface="Open Sans"/>
                <a:sym typeface="Open Sans"/>
              </a:rPr>
              <a:t>information to potential customers before they click on your ad. </a:t>
            </a:r>
          </a:p>
        </p:txBody>
      </p:sp>
      <p:cxnSp>
        <p:nvCxnSpPr>
          <p:cNvPr id="14" name="Straight Arrow Connector 13"/>
          <p:cNvCxnSpPr>
            <a:stCxn id="13" idx="1"/>
          </p:cNvCxnSpPr>
          <p:nvPr/>
        </p:nvCxnSpPr>
        <p:spPr>
          <a:xfrm flipH="1">
            <a:off x="4860032" y="1592796"/>
            <a:ext cx="720080" cy="6840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Shape 753"/>
          <p:cNvSpPr txBox="1"/>
          <p:nvPr/>
        </p:nvSpPr>
        <p:spPr>
          <a:xfrm>
            <a:off x="6444208" y="2636912"/>
            <a:ext cx="2016224" cy="1656184"/>
          </a:xfrm>
          <a:prstGeom prst="rect">
            <a:avLst/>
          </a:prstGeom>
          <a:noFill/>
          <a:ln>
            <a:solidFill>
              <a:schemeClr val="tx1"/>
            </a:solidFill>
          </a:ln>
        </p:spPr>
        <p:txBody>
          <a:bodyPr lIns="91425" tIns="91425" rIns="91425" bIns="91425" anchor="t" anchorCtr="0">
            <a:noAutofit/>
          </a:bodyPr>
          <a:lstStyle/>
          <a:p>
            <a:pPr marL="7937" lvl="0" rtl="0">
              <a:spcBef>
                <a:spcPts val="0"/>
              </a:spcBef>
              <a:buNone/>
            </a:pPr>
            <a:r>
              <a:rPr lang="en-GB" sz="1400" b="1" u="sng" dirty="0" smtClean="0">
                <a:latin typeface="Open Sans"/>
                <a:ea typeface="Open Sans"/>
                <a:cs typeface="Open Sans"/>
                <a:sym typeface="Open Sans"/>
              </a:rPr>
              <a:t>Location</a:t>
            </a:r>
          </a:p>
          <a:p>
            <a:pPr marL="7937" lvl="0" rtl="0">
              <a:spcBef>
                <a:spcPts val="0"/>
              </a:spcBef>
              <a:buNone/>
            </a:pPr>
            <a:endParaRPr lang="en-GB" sz="1400" dirty="0" smtClean="0">
              <a:latin typeface="Open Sans"/>
              <a:ea typeface="Open Sans"/>
              <a:cs typeface="Open Sans"/>
              <a:sym typeface="Open Sans"/>
            </a:endParaRPr>
          </a:p>
          <a:p>
            <a:pPr marL="7937" lvl="0" rtl="0">
              <a:spcBef>
                <a:spcPts val="0"/>
              </a:spcBef>
              <a:buNone/>
            </a:pPr>
            <a:r>
              <a:rPr lang="en-GB" sz="1400" dirty="0" smtClean="0">
                <a:latin typeface="Open Sans"/>
                <a:ea typeface="Open Sans"/>
                <a:cs typeface="Open Sans"/>
                <a:sym typeface="Open Sans"/>
              </a:rPr>
              <a:t>Highlights a </a:t>
            </a:r>
            <a:r>
              <a:rPr lang="en-GB" sz="1400" dirty="0">
                <a:latin typeface="Open Sans"/>
                <a:ea typeface="Open Sans"/>
                <a:cs typeface="Open Sans"/>
                <a:sym typeface="Open Sans"/>
              </a:rPr>
              <a:t>business location. They allow customers to instantly get </a:t>
            </a:r>
            <a:r>
              <a:rPr lang="en-GB" sz="1400" dirty="0" smtClean="0">
                <a:latin typeface="Open Sans"/>
                <a:ea typeface="Open Sans"/>
                <a:cs typeface="Open Sans"/>
                <a:sym typeface="Open Sans"/>
              </a:rPr>
              <a:t>directions. </a:t>
            </a:r>
            <a:endParaRPr sz="1400" dirty="0">
              <a:latin typeface="Open Sans"/>
              <a:ea typeface="Open Sans"/>
              <a:cs typeface="Open Sans"/>
              <a:sym typeface="Open Sans"/>
            </a:endParaRPr>
          </a:p>
          <a:p>
            <a:pPr marL="7937" lvl="0" rtl="0">
              <a:lnSpc>
                <a:spcPct val="80000"/>
              </a:lnSpc>
              <a:spcBef>
                <a:spcPts val="0"/>
              </a:spcBef>
              <a:buNone/>
            </a:pPr>
            <a:endParaRPr sz="1400" dirty="0">
              <a:latin typeface="Open Sans"/>
              <a:ea typeface="Open Sans"/>
              <a:cs typeface="Open Sans"/>
              <a:sym typeface="Open Sans"/>
            </a:endParaRPr>
          </a:p>
        </p:txBody>
      </p:sp>
      <p:cxnSp>
        <p:nvCxnSpPr>
          <p:cNvPr id="22" name="Straight Arrow Connector 21"/>
          <p:cNvCxnSpPr/>
          <p:nvPr/>
        </p:nvCxnSpPr>
        <p:spPr>
          <a:xfrm flipH="1" flipV="1">
            <a:off x="5004048" y="2492896"/>
            <a:ext cx="1440160"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27584" y="4941168"/>
            <a:ext cx="2880320" cy="1341906"/>
          </a:xfrm>
          <a:prstGeom prst="rect">
            <a:avLst/>
          </a:prstGeom>
          <a:ln>
            <a:solidFill>
              <a:schemeClr val="tx1"/>
            </a:solidFill>
          </a:ln>
        </p:spPr>
        <p:txBody>
          <a:bodyPr wrap="square">
            <a:spAutoFit/>
          </a:bodyPr>
          <a:lstStyle/>
          <a:p>
            <a:pPr marL="7937" lvl="0"/>
            <a:r>
              <a:rPr lang="en-CA" sz="1400" b="1" u="sng" dirty="0" smtClean="0">
                <a:latin typeface="Open Sans"/>
                <a:ea typeface="Open Sans"/>
                <a:cs typeface="Open Sans"/>
                <a:sym typeface="Open Sans"/>
              </a:rPr>
              <a:t>Call</a:t>
            </a:r>
          </a:p>
          <a:p>
            <a:pPr marL="7937" lvl="0"/>
            <a:endParaRPr lang="en-CA" sz="1400" dirty="0" smtClean="0">
              <a:latin typeface="Open Sans"/>
              <a:ea typeface="Open Sans"/>
              <a:cs typeface="Open Sans"/>
              <a:sym typeface="Open Sans"/>
            </a:endParaRPr>
          </a:p>
          <a:p>
            <a:pPr marL="7937" lvl="0"/>
            <a:r>
              <a:rPr lang="en-CA" sz="1400" dirty="0" smtClean="0">
                <a:latin typeface="Open Sans"/>
                <a:ea typeface="Open Sans"/>
                <a:cs typeface="Open Sans"/>
                <a:sym typeface="Open Sans"/>
              </a:rPr>
              <a:t>Allow customers to easily find a phone number, and on mobile devices, call directly from your ad.</a:t>
            </a:r>
          </a:p>
          <a:p>
            <a:pPr marL="7937" lvl="0">
              <a:lnSpc>
                <a:spcPct val="80000"/>
              </a:lnSpc>
            </a:pPr>
            <a:endParaRPr lang="en-CA" sz="1400" dirty="0">
              <a:latin typeface="Open Sans"/>
              <a:ea typeface="Open Sans"/>
              <a:cs typeface="Open Sans"/>
              <a:sym typeface="Open Sans"/>
            </a:endParaRPr>
          </a:p>
        </p:txBody>
      </p:sp>
      <p:cxnSp>
        <p:nvCxnSpPr>
          <p:cNvPr id="25" name="Straight Arrow Connector 24"/>
          <p:cNvCxnSpPr>
            <a:stCxn id="24" idx="0"/>
            <a:endCxn id="9" idx="2"/>
          </p:cNvCxnSpPr>
          <p:nvPr/>
        </p:nvCxnSpPr>
        <p:spPr>
          <a:xfrm flipV="1">
            <a:off x="2267744" y="4365104"/>
            <a:ext cx="936104"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8" descr="Final-L3ogo copy.png"/>
          <p:cNvPicPr>
            <a:picLocks noChangeAspect="1"/>
          </p:cNvPicPr>
          <p:nvPr/>
        </p:nvPicPr>
        <p:blipFill>
          <a:blip r:embed="rId3" cstate="print"/>
          <a:stretch>
            <a:fillRect/>
          </a:stretch>
        </p:blipFill>
        <p:spPr>
          <a:xfrm>
            <a:off x="7545772" y="6112752"/>
            <a:ext cx="1418716" cy="62068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ctrTitle" idx="4294967295"/>
          </p:nvPr>
        </p:nvSpPr>
        <p:spPr>
          <a:xfrm>
            <a:off x="1835696" y="3068960"/>
            <a:ext cx="5400600" cy="864096"/>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GB" sz="9600" dirty="0" smtClean="0">
                <a:solidFill>
                  <a:srgbClr val="4285F4"/>
                </a:solidFill>
                <a:latin typeface="Open Sans"/>
                <a:ea typeface="Open Sans"/>
                <a:cs typeface="Open Sans"/>
                <a:sym typeface="Open Sans"/>
              </a:rPr>
              <a:t>DISPLAY</a:t>
            </a:r>
            <a:endParaRPr lang="en-GB" sz="9600" dirty="0">
              <a:solidFill>
                <a:srgbClr val="4285F4"/>
              </a:solidFill>
              <a:latin typeface="Open Sans"/>
              <a:ea typeface="Open Sans"/>
              <a:cs typeface="Open Sans"/>
              <a:sym typeface="Open Sans"/>
            </a:endParaRPr>
          </a:p>
        </p:txBody>
      </p:sp>
      <p:sp>
        <p:nvSpPr>
          <p:cNvPr id="354" name="Shape 354"/>
          <p:cNvSpPr txBox="1"/>
          <p:nvPr/>
        </p:nvSpPr>
        <p:spPr>
          <a:xfrm>
            <a:off x="685800" y="3779837"/>
            <a:ext cx="4813200" cy="2493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355" name="Shape 355"/>
          <p:cNvSpPr txBox="1"/>
          <p:nvPr/>
        </p:nvSpPr>
        <p:spPr>
          <a:xfrm>
            <a:off x="0" y="6396037"/>
            <a:ext cx="9144000" cy="568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GB" sz="2000" b="1" i="0" u="none" strike="noStrike" cap="none">
                <a:solidFill>
                  <a:srgbClr val="FFFFFF"/>
                </a:solidFill>
                <a:latin typeface="Open Sans"/>
                <a:ea typeface="Open Sans"/>
                <a:cs typeface="Open Sans"/>
                <a:sym typeface="Open Sans"/>
              </a:rPr>
              <a:t>Structuring An Account For Success</a:t>
            </a:r>
          </a:p>
        </p:txBody>
      </p:sp>
      <p:sp>
        <p:nvSpPr>
          <p:cNvPr id="358" name="Shape 358"/>
          <p:cNvSpPr txBox="1"/>
          <p:nvPr/>
        </p:nvSpPr>
        <p:spPr>
          <a:xfrm>
            <a:off x="104110" y="865907"/>
            <a:ext cx="298800" cy="458399"/>
          </a:xfrm>
          <a:prstGeom prst="rect">
            <a:avLst/>
          </a:prstGeom>
          <a:noFill/>
          <a:ln>
            <a:noFill/>
          </a:ln>
        </p:spPr>
        <p:txBody>
          <a:bodyPr lIns="91425" tIns="91425" rIns="91425" bIns="91425" anchor="t" anchorCtr="0">
            <a:noAutofit/>
          </a:bodyPr>
          <a:lstStyle/>
          <a:p>
            <a:pPr lvl="0" rtl="0">
              <a:spcBef>
                <a:spcPts val="0"/>
              </a:spcBef>
              <a:buNone/>
            </a:pPr>
            <a:r>
              <a:rPr lang="en-GB" sz="1800">
                <a:solidFill>
                  <a:schemeClr val="lt1"/>
                </a:solidFill>
                <a:latin typeface="Open Sans"/>
                <a:ea typeface="Open Sans"/>
                <a:cs typeface="Open Sans"/>
                <a:sym typeface="Open Sans"/>
              </a:rPr>
              <a:t>1</a:t>
            </a:r>
          </a:p>
        </p:txBody>
      </p:sp>
      <p:pic>
        <p:nvPicPr>
          <p:cNvPr id="7" name="Picture 6" descr="Final-L3ogo copy.png"/>
          <p:cNvPicPr>
            <a:picLocks noChangeAspect="1"/>
          </p:cNvPicPr>
          <p:nvPr/>
        </p:nvPicPr>
        <p:blipFill>
          <a:blip r:embed="rId3" cstate="print"/>
          <a:stretch>
            <a:fillRect/>
          </a:stretch>
        </p:blipFill>
        <p:spPr>
          <a:xfrm>
            <a:off x="7545772" y="6112752"/>
            <a:ext cx="1418716" cy="620688"/>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p:nvPr/>
        </p:nvSpPr>
        <p:spPr>
          <a:xfrm>
            <a:off x="3228000" y="2161925"/>
            <a:ext cx="3600899" cy="3600899"/>
          </a:xfrm>
          <a:prstGeom prst="ellipse">
            <a:avLst/>
          </a:prstGeom>
          <a:solidFill>
            <a:srgbClr val="4285F4"/>
          </a:solidFill>
          <a:ln>
            <a:noFill/>
          </a:ln>
        </p:spPr>
        <p:txBody>
          <a:bodyPr lIns="91425" tIns="91425" rIns="91425" bIns="91425" anchor="ctr" anchorCtr="0">
            <a:noAutofit/>
          </a:bodyPr>
          <a:lstStyle/>
          <a:p>
            <a:pPr marL="0" marR="0" lvl="0" indent="0" algn="l" rtl="0">
              <a:spcBef>
                <a:spcPts val="0"/>
              </a:spcBef>
              <a:buClr>
                <a:schemeClr val="dk1"/>
              </a:buClr>
              <a:buFont typeface="Open Sans"/>
              <a:buNone/>
            </a:pPr>
            <a:endParaRPr sz="1800" b="0" i="0" u="none" strike="noStrike" cap="none">
              <a:solidFill>
                <a:schemeClr val="dk1"/>
              </a:solidFill>
              <a:latin typeface="Open Sans"/>
              <a:ea typeface="Open Sans"/>
              <a:cs typeface="Open Sans"/>
              <a:sym typeface="Open Sans"/>
            </a:endParaRPr>
          </a:p>
        </p:txBody>
      </p:sp>
      <p:sp>
        <p:nvSpPr>
          <p:cNvPr id="179" name="Shape 179"/>
          <p:cNvSpPr/>
          <p:nvPr/>
        </p:nvSpPr>
        <p:spPr>
          <a:xfrm>
            <a:off x="4471950" y="3405875"/>
            <a:ext cx="1112999" cy="1112999"/>
          </a:xfrm>
          <a:prstGeom prst="ellipse">
            <a:avLst/>
          </a:prstGeom>
          <a:solidFill>
            <a:srgbClr val="FFFFFF"/>
          </a:solidFill>
          <a:ln>
            <a:noFill/>
          </a:ln>
        </p:spPr>
        <p:txBody>
          <a:bodyPr lIns="91425" tIns="91425" rIns="91425" bIns="91425" anchor="ctr" anchorCtr="0">
            <a:noAutofit/>
          </a:bodyPr>
          <a:lstStyle/>
          <a:p>
            <a:pPr marL="0" marR="0" lvl="0" indent="0" algn="l" rtl="0">
              <a:spcBef>
                <a:spcPts val="0"/>
              </a:spcBef>
              <a:buClr>
                <a:schemeClr val="dk1"/>
              </a:buClr>
              <a:buFont typeface="Open Sans"/>
              <a:buNone/>
            </a:pPr>
            <a:endParaRPr sz="1800" b="0" i="0" u="none" strike="noStrike" cap="none">
              <a:solidFill>
                <a:schemeClr val="dk1"/>
              </a:solidFill>
              <a:latin typeface="Open Sans"/>
              <a:ea typeface="Open Sans"/>
              <a:cs typeface="Open Sans"/>
              <a:sym typeface="Open Sans"/>
            </a:endParaRPr>
          </a:p>
        </p:txBody>
      </p:sp>
      <p:sp>
        <p:nvSpPr>
          <p:cNvPr id="180" name="Shape 180"/>
          <p:cNvSpPr txBox="1"/>
          <p:nvPr/>
        </p:nvSpPr>
        <p:spPr>
          <a:xfrm>
            <a:off x="684300" y="1981200"/>
            <a:ext cx="2506500" cy="1702499"/>
          </a:xfrm>
          <a:prstGeom prst="rect">
            <a:avLst/>
          </a:prstGeom>
          <a:noFill/>
          <a:ln>
            <a:noFill/>
          </a:ln>
        </p:spPr>
        <p:txBody>
          <a:bodyPr lIns="91425" tIns="91425" rIns="91425" bIns="91425" anchor="t" anchorCtr="0">
            <a:noAutofit/>
          </a:bodyPr>
          <a:lstStyle/>
          <a:p>
            <a:pPr marL="0" marR="0" lvl="0" indent="0" algn="l" rtl="0">
              <a:spcBef>
                <a:spcPts val="0"/>
              </a:spcBef>
              <a:buClr>
                <a:srgbClr val="4285F4"/>
              </a:buClr>
              <a:buSzPct val="25000"/>
              <a:buFont typeface="Open Sans"/>
              <a:buNone/>
            </a:pPr>
            <a:r>
              <a:rPr lang="en-US" sz="8000" b="1" i="0" u="none" strike="noStrike" cap="none">
                <a:solidFill>
                  <a:schemeClr val="accent1"/>
                </a:solidFill>
                <a:latin typeface="Open Sans"/>
                <a:ea typeface="Open Sans"/>
                <a:cs typeface="Open Sans"/>
                <a:sym typeface="Open Sans"/>
              </a:rPr>
              <a:t>79</a:t>
            </a:r>
            <a:r>
              <a:rPr lang="en-US" sz="6800" b="1" i="0" u="none" strike="noStrike" cap="none">
                <a:solidFill>
                  <a:schemeClr val="accent1"/>
                </a:solidFill>
                <a:latin typeface="Open Sans"/>
                <a:ea typeface="Open Sans"/>
                <a:cs typeface="Open Sans"/>
                <a:sym typeface="Open Sans"/>
              </a:rPr>
              <a:t>%</a:t>
            </a:r>
          </a:p>
          <a:p>
            <a:pPr marL="0" marR="0" lvl="0" indent="0" algn="l" rtl="0">
              <a:spcBef>
                <a:spcPts val="0"/>
              </a:spcBef>
              <a:buClr>
                <a:srgbClr val="4285F4"/>
              </a:buClr>
              <a:buSzPct val="25000"/>
              <a:buFont typeface="Open Sans"/>
              <a:buNone/>
            </a:pPr>
            <a:r>
              <a:rPr lang="en-US" sz="1800" b="0" i="0" u="none" strike="noStrike" cap="none">
                <a:solidFill>
                  <a:schemeClr val="accent1"/>
                </a:solidFill>
                <a:latin typeface="Open Sans"/>
                <a:ea typeface="Open Sans"/>
                <a:cs typeface="Open Sans"/>
                <a:sym typeface="Open Sans"/>
              </a:rPr>
              <a:t>of time online is spent outside search</a:t>
            </a:r>
          </a:p>
        </p:txBody>
      </p:sp>
      <p:sp>
        <p:nvSpPr>
          <p:cNvPr id="181" name="Shape 181"/>
          <p:cNvSpPr/>
          <p:nvPr/>
        </p:nvSpPr>
        <p:spPr>
          <a:xfrm>
            <a:off x="5035525" y="3921075"/>
            <a:ext cx="2556275" cy="1800400"/>
          </a:xfrm>
          <a:custGeom>
            <a:avLst/>
            <a:gdLst/>
            <a:ahLst/>
            <a:cxnLst/>
            <a:rect l="0" t="0" r="0" b="0"/>
            <a:pathLst>
              <a:path w="102251" h="72016" extrusionOk="0">
                <a:moveTo>
                  <a:pt x="1099" y="0"/>
                </a:moveTo>
                <a:lnTo>
                  <a:pt x="102251" y="0"/>
                </a:lnTo>
                <a:lnTo>
                  <a:pt x="37382" y="72016"/>
                </a:lnTo>
                <a:lnTo>
                  <a:pt x="0" y="10445"/>
                </a:lnTo>
                <a:close/>
              </a:path>
            </a:pathLst>
          </a:custGeom>
          <a:solidFill>
            <a:srgbClr val="FFFFFF">
              <a:alpha val="70980"/>
            </a:srgbClr>
          </a:solidFill>
          <a:ln>
            <a:noFill/>
          </a:ln>
        </p:spPr>
      </p:sp>
      <p:pic>
        <p:nvPicPr>
          <p:cNvPr id="182" name="Shape 182"/>
          <p:cNvPicPr preferRelativeResize="0"/>
          <p:nvPr/>
        </p:nvPicPr>
        <p:blipFill rotWithShape="1">
          <a:blip r:embed="rId3" cstate="print">
            <a:alphaModFix/>
          </a:blip>
          <a:srcRect/>
          <a:stretch/>
        </p:blipFill>
        <p:spPr>
          <a:xfrm>
            <a:off x="5722719" y="4305319"/>
            <a:ext cx="704999" cy="704999"/>
          </a:xfrm>
          <a:prstGeom prst="rect">
            <a:avLst/>
          </a:prstGeom>
          <a:noFill/>
          <a:ln>
            <a:noFill/>
          </a:ln>
        </p:spPr>
      </p:pic>
      <p:pic>
        <p:nvPicPr>
          <p:cNvPr id="183" name="Shape 183"/>
          <p:cNvPicPr preferRelativeResize="0"/>
          <p:nvPr/>
        </p:nvPicPr>
        <p:blipFill rotWithShape="1">
          <a:blip r:embed="rId4" cstate="print">
            <a:alphaModFix/>
          </a:blip>
          <a:srcRect/>
          <a:stretch/>
        </p:blipFill>
        <p:spPr>
          <a:xfrm>
            <a:off x="3604396" y="2717386"/>
            <a:ext cx="1259099" cy="704999"/>
          </a:xfrm>
          <a:prstGeom prst="rect">
            <a:avLst/>
          </a:prstGeom>
          <a:noFill/>
          <a:ln>
            <a:noFill/>
          </a:ln>
        </p:spPr>
      </p:pic>
      <p:sp>
        <p:nvSpPr>
          <p:cNvPr id="184" name="Shape 184"/>
          <p:cNvSpPr txBox="1"/>
          <p:nvPr/>
        </p:nvSpPr>
        <p:spPr>
          <a:xfrm>
            <a:off x="6752700" y="4351025"/>
            <a:ext cx="2139780" cy="1814279"/>
          </a:xfrm>
          <a:prstGeom prst="rect">
            <a:avLst/>
          </a:prstGeom>
          <a:noFill/>
          <a:ln>
            <a:noFill/>
          </a:ln>
        </p:spPr>
        <p:txBody>
          <a:bodyPr lIns="91425" tIns="91425" rIns="91425" bIns="91425" anchor="t" anchorCtr="0">
            <a:noAutofit/>
          </a:bodyPr>
          <a:lstStyle/>
          <a:p>
            <a:pPr marL="0" marR="0" lvl="0" indent="0" algn="l" rtl="0">
              <a:spcBef>
                <a:spcPts val="0"/>
              </a:spcBef>
              <a:buClr>
                <a:srgbClr val="B7B7B7"/>
              </a:buClr>
              <a:buSzPct val="25000"/>
              <a:buFont typeface="Open Sans"/>
              <a:buNone/>
            </a:pPr>
            <a:r>
              <a:rPr lang="en-US" sz="5200" b="1" i="0" u="none" strike="noStrike" cap="none" dirty="0">
                <a:solidFill>
                  <a:srgbClr val="999999"/>
                </a:solidFill>
                <a:latin typeface="Open Sans"/>
                <a:ea typeface="Open Sans"/>
                <a:cs typeface="Open Sans"/>
                <a:sym typeface="Open Sans"/>
              </a:rPr>
              <a:t>21</a:t>
            </a:r>
            <a:r>
              <a:rPr lang="en-US" sz="3800" b="1" i="0" u="none" strike="noStrike" cap="none" dirty="0">
                <a:solidFill>
                  <a:srgbClr val="999999"/>
                </a:solidFill>
                <a:latin typeface="Open Sans"/>
                <a:ea typeface="Open Sans"/>
                <a:cs typeface="Open Sans"/>
                <a:sym typeface="Open Sans"/>
              </a:rPr>
              <a:t>%</a:t>
            </a:r>
          </a:p>
          <a:p>
            <a:pPr marL="0" marR="0" lvl="0" indent="0" algn="l" rtl="0">
              <a:spcBef>
                <a:spcPts val="0"/>
              </a:spcBef>
              <a:buClr>
                <a:srgbClr val="B7B7B7"/>
              </a:buClr>
              <a:buSzPct val="25000"/>
              <a:buFont typeface="Open Sans"/>
              <a:buNone/>
            </a:pPr>
            <a:r>
              <a:rPr lang="en-US" sz="1800" b="0" i="0" u="none" strike="noStrike" cap="none" dirty="0">
                <a:solidFill>
                  <a:srgbClr val="999999"/>
                </a:solidFill>
                <a:latin typeface="Open Sans"/>
                <a:ea typeface="Open Sans"/>
                <a:cs typeface="Open Sans"/>
                <a:sym typeface="Open Sans"/>
              </a:rPr>
              <a:t>of time online is spent searching</a:t>
            </a:r>
          </a:p>
        </p:txBody>
      </p:sp>
      <p:sp>
        <p:nvSpPr>
          <p:cNvPr id="185" name="Shape 185"/>
          <p:cNvSpPr txBox="1">
            <a:spLocks noGrp="1"/>
          </p:cNvSpPr>
          <p:nvPr>
            <p:ph type="title"/>
          </p:nvPr>
        </p:nvSpPr>
        <p:spPr>
          <a:xfrm>
            <a:off x="395536" y="116632"/>
            <a:ext cx="8867328" cy="117604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dirty="0">
                <a:solidFill>
                  <a:srgbClr val="4285F4"/>
                </a:solidFill>
                <a:ea typeface="Open Sans"/>
                <a:cs typeface="Open Sans"/>
                <a:sym typeface="Open Sans"/>
              </a:rPr>
              <a:t>How </a:t>
            </a:r>
            <a:r>
              <a:rPr lang="en-US" dirty="0" smtClean="0">
                <a:solidFill>
                  <a:srgbClr val="4285F4"/>
                </a:solidFill>
                <a:ea typeface="Open Sans"/>
                <a:cs typeface="Open Sans"/>
                <a:sym typeface="Open Sans"/>
              </a:rPr>
              <a:t>to connect </a:t>
            </a:r>
            <a:r>
              <a:rPr lang="en-US" dirty="0">
                <a:solidFill>
                  <a:srgbClr val="4285F4"/>
                </a:solidFill>
                <a:ea typeface="Open Sans"/>
                <a:cs typeface="Open Sans"/>
                <a:sym typeface="Open Sans"/>
              </a:rPr>
              <a:t>with consumers when they aren’t </a:t>
            </a:r>
            <a:r>
              <a:rPr lang="en-US" dirty="0" smtClean="0">
                <a:solidFill>
                  <a:srgbClr val="4285F4"/>
                </a:solidFill>
                <a:ea typeface="Open Sans"/>
                <a:cs typeface="Open Sans"/>
                <a:sym typeface="Open Sans"/>
              </a:rPr>
              <a:t>searching?</a:t>
            </a:r>
            <a:endParaRPr lang="en-US" dirty="0">
              <a:solidFill>
                <a:srgbClr val="4285F4"/>
              </a:solidFill>
              <a:ea typeface="Open Sans"/>
              <a:cs typeface="Open Sans"/>
              <a:sym typeface="Open Sans"/>
            </a:endParaRPr>
          </a:p>
        </p:txBody>
      </p:sp>
      <p:pic>
        <p:nvPicPr>
          <p:cNvPr id="12" name="Picture 11" descr="Final-L3ogo copy.png"/>
          <p:cNvPicPr>
            <a:picLocks noChangeAspect="1"/>
          </p:cNvPicPr>
          <p:nvPr/>
        </p:nvPicPr>
        <p:blipFill>
          <a:blip r:embed="rId5" cstate="print"/>
          <a:stretch>
            <a:fillRect/>
          </a:stretch>
        </p:blipFill>
        <p:spPr>
          <a:xfrm>
            <a:off x="7545772" y="6120680"/>
            <a:ext cx="1418716" cy="620688"/>
          </a:xfrm>
          <a:prstGeom prst="rect">
            <a:avLst/>
          </a:prstGeom>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p:nvPr/>
        </p:nvSpPr>
        <p:spPr>
          <a:xfrm>
            <a:off x="572850" y="1425600"/>
            <a:ext cx="7998300" cy="4006800"/>
          </a:xfrm>
          <a:prstGeom prst="rect">
            <a:avLst/>
          </a:prstGeom>
          <a:noFill/>
          <a:ln>
            <a:noFill/>
          </a:ln>
        </p:spPr>
        <p:txBody>
          <a:bodyPr lIns="91425" tIns="91425" rIns="91425" bIns="91425" anchor="ctr" anchorCtr="0">
            <a:noAutofit/>
          </a:bodyPr>
          <a:lstStyle/>
          <a:p>
            <a:pPr lvl="0" algn="ctr"/>
            <a:r>
              <a:rPr lang="en-US" sz="3600" dirty="0">
                <a:solidFill>
                  <a:schemeClr val="dk2"/>
                </a:solidFill>
                <a:latin typeface="Open Sans"/>
                <a:ea typeface="Open Sans"/>
                <a:cs typeface="Open Sans"/>
                <a:sym typeface="Open Sans"/>
              </a:rPr>
              <a:t>Google Display </a:t>
            </a:r>
            <a:r>
              <a:rPr lang="en-US" sz="3600" dirty="0" smtClean="0">
                <a:solidFill>
                  <a:schemeClr val="dk2"/>
                </a:solidFill>
                <a:latin typeface="Open Sans"/>
                <a:ea typeface="Open Sans"/>
                <a:cs typeface="Open Sans"/>
                <a:sym typeface="Open Sans"/>
              </a:rPr>
              <a:t>Network allows you to</a:t>
            </a:r>
            <a:r>
              <a:rPr lang="en-US" sz="3600" dirty="0" smtClean="0">
                <a:solidFill>
                  <a:srgbClr val="4285F4"/>
                </a:solidFill>
                <a:latin typeface="Open Sans"/>
                <a:ea typeface="Open Sans"/>
                <a:cs typeface="Open Sans"/>
                <a:sym typeface="Open Sans"/>
              </a:rPr>
              <a:t> </a:t>
            </a:r>
            <a:r>
              <a:rPr lang="en-US" sz="3600" b="1" dirty="0" smtClean="0">
                <a:solidFill>
                  <a:srgbClr val="4285F4"/>
                </a:solidFill>
                <a:latin typeface="Open Sans"/>
                <a:ea typeface="Open Sans"/>
                <a:cs typeface="Open Sans"/>
                <a:sym typeface="Open Sans"/>
              </a:rPr>
              <a:t>reach over 90%</a:t>
            </a:r>
            <a:r>
              <a:rPr lang="en-US" sz="3600" dirty="0" smtClean="0">
                <a:solidFill>
                  <a:srgbClr val="4285F4"/>
                </a:solidFill>
                <a:latin typeface="Open Sans"/>
                <a:ea typeface="Open Sans"/>
                <a:cs typeface="Open Sans"/>
                <a:sym typeface="Open Sans"/>
              </a:rPr>
              <a:t> </a:t>
            </a:r>
            <a:r>
              <a:rPr lang="en-US" sz="3600" dirty="0" smtClean="0">
                <a:solidFill>
                  <a:schemeClr val="dk2"/>
                </a:solidFill>
                <a:latin typeface="Open Sans"/>
                <a:ea typeface="Open Sans"/>
                <a:cs typeface="Open Sans"/>
                <a:sym typeface="Open Sans"/>
              </a:rPr>
              <a:t>of</a:t>
            </a:r>
            <a:r>
              <a:rPr lang="en-US" sz="3600" dirty="0" smtClean="0">
                <a:solidFill>
                  <a:srgbClr val="4285F4"/>
                </a:solidFill>
                <a:latin typeface="Open Sans"/>
                <a:ea typeface="Open Sans"/>
                <a:cs typeface="Open Sans"/>
                <a:sym typeface="Open Sans"/>
              </a:rPr>
              <a:t> </a:t>
            </a:r>
            <a:r>
              <a:rPr lang="en-US" sz="3600" dirty="0" smtClean="0">
                <a:solidFill>
                  <a:schemeClr val="dk2"/>
                </a:solidFill>
                <a:latin typeface="Open Sans"/>
                <a:ea typeface="Open Sans"/>
                <a:cs typeface="Open Sans"/>
                <a:sym typeface="Open Sans"/>
              </a:rPr>
              <a:t>global internet users and is </a:t>
            </a:r>
            <a:r>
              <a:rPr lang="en-US" sz="3600" dirty="0">
                <a:solidFill>
                  <a:schemeClr val="dk2"/>
                </a:solidFill>
                <a:latin typeface="Open Sans"/>
                <a:ea typeface="Open Sans"/>
                <a:cs typeface="Open Sans"/>
                <a:sym typeface="Open Sans"/>
              </a:rPr>
              <a:t>based on </a:t>
            </a:r>
            <a:r>
              <a:rPr lang="en-US" sz="3600" b="1" dirty="0">
                <a:solidFill>
                  <a:srgbClr val="4285F4"/>
                </a:solidFill>
                <a:latin typeface="Open Sans"/>
                <a:ea typeface="Open Sans"/>
                <a:cs typeface="Open Sans"/>
                <a:sym typeface="Open Sans"/>
              </a:rPr>
              <a:t>real time</a:t>
            </a:r>
            <a:r>
              <a:rPr lang="en-US" sz="3600" dirty="0">
                <a:solidFill>
                  <a:schemeClr val="accent1"/>
                </a:solidFill>
                <a:latin typeface="Open Sans"/>
                <a:ea typeface="Open Sans"/>
                <a:cs typeface="Open Sans"/>
                <a:sym typeface="Open Sans"/>
              </a:rPr>
              <a:t> </a:t>
            </a:r>
            <a:r>
              <a:rPr lang="en-US" sz="3600" dirty="0">
                <a:solidFill>
                  <a:schemeClr val="dk2"/>
                </a:solidFill>
                <a:latin typeface="Open Sans"/>
                <a:ea typeface="Open Sans"/>
                <a:cs typeface="Open Sans"/>
                <a:sym typeface="Open Sans"/>
              </a:rPr>
              <a:t>audience </a:t>
            </a:r>
            <a:r>
              <a:rPr lang="en-US" sz="3600" dirty="0" smtClean="0">
                <a:solidFill>
                  <a:schemeClr val="dk2"/>
                </a:solidFill>
                <a:latin typeface="Open Sans"/>
                <a:ea typeface="Open Sans"/>
                <a:cs typeface="Open Sans"/>
                <a:sym typeface="Open Sans"/>
              </a:rPr>
              <a:t>behaviour.</a:t>
            </a:r>
            <a:endParaRPr lang="en-US" sz="3600" dirty="0">
              <a:solidFill>
                <a:schemeClr val="dk2"/>
              </a:solidFill>
              <a:latin typeface="Open Sans"/>
              <a:ea typeface="Open Sans"/>
              <a:cs typeface="Open Sans"/>
              <a:sym typeface="Open Sans"/>
            </a:endParaRPr>
          </a:p>
        </p:txBody>
      </p:sp>
      <p:sp>
        <p:nvSpPr>
          <p:cNvPr id="195" name="Shape 195"/>
          <p:cNvSpPr txBox="1">
            <a:spLocks noGrp="1"/>
          </p:cNvSpPr>
          <p:nvPr>
            <p:ph type="body" idx="1"/>
          </p:nvPr>
        </p:nvSpPr>
        <p:spPr>
          <a:xfrm>
            <a:off x="370155" y="6305550"/>
            <a:ext cx="6387900" cy="3858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2"/>
              </a:buClr>
              <a:buSzPct val="25000"/>
              <a:buFont typeface="Open Sans"/>
              <a:buNone/>
            </a:pPr>
            <a:r>
              <a:rPr lang="en-US" sz="800" b="0" i="0" u="none" strike="noStrike" cap="none">
                <a:solidFill>
                  <a:schemeClr val="lt2"/>
                </a:solidFill>
                <a:latin typeface="Open Sans"/>
                <a:ea typeface="Open Sans"/>
                <a:cs typeface="Open Sans"/>
                <a:sym typeface="Open Sans"/>
              </a:rPr>
              <a:t>Source: </a:t>
            </a:r>
            <a:r>
              <a:rPr lang="en-US" sz="800">
                <a:solidFill>
                  <a:schemeClr val="lt2"/>
                </a:solidFill>
              </a:rPr>
              <a:t>ComScore, July 2013</a:t>
            </a:r>
          </a:p>
        </p:txBody>
      </p:sp>
      <p:pic>
        <p:nvPicPr>
          <p:cNvPr id="4" name="Picture 3" descr="Final-L3ogo copy.png"/>
          <p:cNvPicPr>
            <a:picLocks noChangeAspect="1"/>
          </p:cNvPicPr>
          <p:nvPr/>
        </p:nvPicPr>
        <p:blipFill>
          <a:blip r:embed="rId3" cstate="print"/>
          <a:stretch>
            <a:fillRect/>
          </a:stretch>
        </p:blipFill>
        <p:spPr>
          <a:xfrm>
            <a:off x="7545772" y="6120680"/>
            <a:ext cx="1418716" cy="620688"/>
          </a:xfrm>
          <a:prstGeom prst="rect">
            <a:avLst/>
          </a:prstGeom>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Shape 1185"/>
          <p:cNvSpPr/>
          <p:nvPr/>
        </p:nvSpPr>
        <p:spPr>
          <a:xfrm>
            <a:off x="547250" y="1685300"/>
            <a:ext cx="3908100" cy="4435199"/>
          </a:xfrm>
          <a:prstGeom prst="rect">
            <a:avLst/>
          </a:prstGeom>
          <a:solidFill>
            <a:srgbClr val="EFEFEF"/>
          </a:solidFill>
          <a:ln>
            <a:noFill/>
          </a:ln>
        </p:spPr>
        <p:txBody>
          <a:bodyPr lIns="91425" tIns="91425" rIns="91425" bIns="91425" anchor="t" anchorCtr="0">
            <a:noAutofit/>
          </a:bodyPr>
          <a:lstStyle/>
          <a:p>
            <a:pPr lvl="0" algn="ctr" rtl="0">
              <a:spcBef>
                <a:spcPts val="0"/>
              </a:spcBef>
              <a:buNone/>
            </a:pPr>
            <a:r>
              <a:rPr lang="en-US" sz="2800" b="1" dirty="0">
                <a:solidFill>
                  <a:schemeClr val="dk2"/>
                </a:solidFill>
                <a:latin typeface="Open Sans"/>
                <a:ea typeface="Open Sans"/>
                <a:cs typeface="Open Sans"/>
                <a:sym typeface="Open Sans"/>
              </a:rPr>
              <a:t>Text ads</a:t>
            </a:r>
          </a:p>
          <a:p>
            <a:pPr lvl="0" algn="ctr" rtl="0">
              <a:spcBef>
                <a:spcPts val="0"/>
              </a:spcBef>
              <a:buNone/>
            </a:pPr>
            <a:endParaRPr sz="1000" b="1" dirty="0">
              <a:latin typeface="Open Sans"/>
              <a:ea typeface="Open Sans"/>
              <a:cs typeface="Open Sans"/>
              <a:sym typeface="Open Sans"/>
            </a:endParaRPr>
          </a:p>
          <a:p>
            <a:pPr lvl="0" algn="l" rtl="0">
              <a:spcBef>
                <a:spcPts val="0"/>
              </a:spcBef>
              <a:buNone/>
            </a:pPr>
            <a:endParaRPr sz="1600" b="1" dirty="0">
              <a:latin typeface="Open Sans"/>
              <a:ea typeface="Open Sans"/>
              <a:cs typeface="Open Sans"/>
              <a:sym typeface="Open Sans"/>
            </a:endParaRPr>
          </a:p>
          <a:p>
            <a:pPr lvl="0" algn="l" rtl="0">
              <a:spcBef>
                <a:spcPts val="0"/>
              </a:spcBef>
              <a:buNone/>
            </a:pPr>
            <a:endParaRPr sz="1600" b="1" dirty="0">
              <a:latin typeface="Open Sans"/>
              <a:ea typeface="Open Sans"/>
              <a:cs typeface="Open Sans"/>
              <a:sym typeface="Open Sans"/>
            </a:endParaRPr>
          </a:p>
          <a:p>
            <a:pPr lvl="0" algn="l" rtl="0">
              <a:spcBef>
                <a:spcPts val="0"/>
              </a:spcBef>
              <a:buNone/>
            </a:pPr>
            <a:endParaRPr sz="1600" b="1" dirty="0">
              <a:latin typeface="Open Sans"/>
              <a:ea typeface="Open Sans"/>
              <a:cs typeface="Open Sans"/>
              <a:sym typeface="Open Sans"/>
            </a:endParaRPr>
          </a:p>
          <a:p>
            <a:pPr lvl="0" algn="l" rtl="0">
              <a:spcBef>
                <a:spcPts val="0"/>
              </a:spcBef>
              <a:buNone/>
            </a:pPr>
            <a:endParaRPr sz="1600" b="1" dirty="0">
              <a:latin typeface="Open Sans"/>
              <a:ea typeface="Open Sans"/>
              <a:cs typeface="Open Sans"/>
              <a:sym typeface="Open Sans"/>
            </a:endParaRPr>
          </a:p>
          <a:p>
            <a:pPr lvl="0" algn="l" rtl="0">
              <a:spcBef>
                <a:spcPts val="0"/>
              </a:spcBef>
              <a:buNone/>
            </a:pPr>
            <a:endParaRPr sz="1600" b="1" dirty="0">
              <a:latin typeface="Open Sans"/>
              <a:ea typeface="Open Sans"/>
              <a:cs typeface="Open Sans"/>
              <a:sym typeface="Open Sans"/>
            </a:endParaRPr>
          </a:p>
          <a:p>
            <a:pPr lvl="0" algn="l" rtl="0">
              <a:spcBef>
                <a:spcPts val="0"/>
              </a:spcBef>
              <a:buNone/>
            </a:pPr>
            <a:endParaRPr sz="1600" b="1" dirty="0">
              <a:latin typeface="Open Sans"/>
              <a:ea typeface="Open Sans"/>
              <a:cs typeface="Open Sans"/>
              <a:sym typeface="Open Sans"/>
            </a:endParaRPr>
          </a:p>
          <a:p>
            <a:pPr lvl="0" algn="l" rtl="0">
              <a:spcBef>
                <a:spcPts val="0"/>
              </a:spcBef>
              <a:buNone/>
            </a:pPr>
            <a:endParaRPr sz="1600" b="1" dirty="0">
              <a:latin typeface="Open Sans"/>
              <a:ea typeface="Open Sans"/>
              <a:cs typeface="Open Sans"/>
              <a:sym typeface="Open Sans"/>
            </a:endParaRPr>
          </a:p>
          <a:p>
            <a:pPr lvl="0" algn="l" rtl="0">
              <a:spcBef>
                <a:spcPts val="0"/>
              </a:spcBef>
              <a:buNone/>
            </a:pPr>
            <a:endParaRPr sz="1600" b="1" dirty="0">
              <a:latin typeface="Open Sans"/>
              <a:ea typeface="Open Sans"/>
              <a:cs typeface="Open Sans"/>
              <a:sym typeface="Open Sans"/>
            </a:endParaRPr>
          </a:p>
        </p:txBody>
      </p:sp>
      <p:sp>
        <p:nvSpPr>
          <p:cNvPr id="1187" name="Shape 1187"/>
          <p:cNvSpPr/>
          <p:nvPr/>
        </p:nvSpPr>
        <p:spPr>
          <a:xfrm>
            <a:off x="970558" y="2138199"/>
            <a:ext cx="2252400" cy="292799"/>
          </a:xfrm>
          <a:prstGeom prst="round2SameRect">
            <a:avLst>
              <a:gd name="adj1" fmla="val 16667"/>
              <a:gd name="adj2" fmla="val 0"/>
            </a:avLst>
          </a:prstGeom>
          <a:noFill/>
          <a:ln>
            <a:noFill/>
          </a:ln>
        </p:spPr>
        <p:txBody>
          <a:bodyPr lIns="91425" tIns="45700" rIns="91425" bIns="45700" anchor="ctr" anchorCtr="0">
            <a:noAutofit/>
          </a:bodyPr>
          <a:lstStyle/>
          <a:p>
            <a:pPr lvl="0">
              <a:spcBef>
                <a:spcPts val="0"/>
              </a:spcBef>
              <a:buNone/>
            </a:pPr>
            <a:endParaRPr/>
          </a:p>
        </p:txBody>
      </p:sp>
      <p:sp>
        <p:nvSpPr>
          <p:cNvPr id="1188" name="Shape 1188"/>
          <p:cNvSpPr/>
          <p:nvPr/>
        </p:nvSpPr>
        <p:spPr>
          <a:xfrm>
            <a:off x="4814450" y="1685300"/>
            <a:ext cx="3908100" cy="4435199"/>
          </a:xfrm>
          <a:prstGeom prst="rect">
            <a:avLst/>
          </a:prstGeom>
          <a:solidFill>
            <a:srgbClr val="EFEFEF"/>
          </a:solidFill>
          <a:ln>
            <a:noFill/>
          </a:ln>
        </p:spPr>
        <p:txBody>
          <a:bodyPr lIns="91425" tIns="91425" rIns="91425" bIns="91425" anchor="t" anchorCtr="0">
            <a:noAutofit/>
          </a:bodyPr>
          <a:lstStyle/>
          <a:p>
            <a:pPr lvl="0" algn="ctr" rtl="0">
              <a:spcBef>
                <a:spcPts val="0"/>
              </a:spcBef>
              <a:buNone/>
            </a:pPr>
            <a:r>
              <a:rPr lang="en-US" sz="2800" b="1" dirty="0" smtClean="0">
                <a:solidFill>
                  <a:schemeClr val="dk2"/>
                </a:solidFill>
                <a:latin typeface="Open Sans"/>
                <a:ea typeface="Open Sans"/>
                <a:cs typeface="Open Sans"/>
                <a:sym typeface="Open Sans"/>
              </a:rPr>
              <a:t>Image </a:t>
            </a:r>
            <a:r>
              <a:rPr lang="en-US" sz="2800" b="1" dirty="0" smtClean="0">
                <a:solidFill>
                  <a:schemeClr val="dk2"/>
                </a:solidFill>
                <a:latin typeface="Open Sans"/>
                <a:ea typeface="Open Sans"/>
                <a:cs typeface="Open Sans"/>
                <a:sym typeface="Open Sans"/>
              </a:rPr>
              <a:t>ads</a:t>
            </a:r>
            <a:endParaRPr lang="en-US" sz="2800" b="1" dirty="0">
              <a:solidFill>
                <a:schemeClr val="dk2"/>
              </a:solidFill>
              <a:latin typeface="Open Sans"/>
              <a:ea typeface="Open Sans"/>
              <a:cs typeface="Open Sans"/>
              <a:sym typeface="Open Sans"/>
            </a:endParaRPr>
          </a:p>
          <a:p>
            <a:pPr lvl="0" algn="ctr" rtl="0">
              <a:spcBef>
                <a:spcPts val="0"/>
              </a:spcBef>
              <a:buNone/>
            </a:pPr>
            <a:endParaRPr sz="1600" b="1" dirty="0">
              <a:latin typeface="Open Sans"/>
              <a:ea typeface="Open Sans"/>
              <a:cs typeface="Open Sans"/>
              <a:sym typeface="Open Sans"/>
            </a:endParaRPr>
          </a:p>
          <a:p>
            <a:pPr lvl="0" algn="l" rtl="0">
              <a:spcBef>
                <a:spcPts val="0"/>
              </a:spcBef>
              <a:buNone/>
            </a:pPr>
            <a:endParaRPr sz="1600" b="1" dirty="0">
              <a:latin typeface="Open Sans"/>
              <a:ea typeface="Open Sans"/>
              <a:cs typeface="Open Sans"/>
              <a:sym typeface="Open Sans"/>
            </a:endParaRPr>
          </a:p>
          <a:p>
            <a:pPr lvl="0" algn="l" rtl="0">
              <a:spcBef>
                <a:spcPts val="0"/>
              </a:spcBef>
              <a:buNone/>
            </a:pPr>
            <a:endParaRPr sz="1600" b="1" dirty="0">
              <a:latin typeface="Open Sans"/>
              <a:ea typeface="Open Sans"/>
              <a:cs typeface="Open Sans"/>
              <a:sym typeface="Open Sans"/>
            </a:endParaRPr>
          </a:p>
          <a:p>
            <a:pPr lvl="0" algn="l" rtl="0">
              <a:spcBef>
                <a:spcPts val="0"/>
              </a:spcBef>
              <a:buNone/>
            </a:pPr>
            <a:endParaRPr sz="1600" b="1" dirty="0">
              <a:latin typeface="Open Sans"/>
              <a:ea typeface="Open Sans"/>
              <a:cs typeface="Open Sans"/>
              <a:sym typeface="Open Sans"/>
            </a:endParaRPr>
          </a:p>
          <a:p>
            <a:pPr lvl="0" algn="l" rtl="0">
              <a:spcBef>
                <a:spcPts val="0"/>
              </a:spcBef>
              <a:buNone/>
            </a:pPr>
            <a:endParaRPr sz="1600" b="1" dirty="0">
              <a:latin typeface="Open Sans"/>
              <a:ea typeface="Open Sans"/>
              <a:cs typeface="Open Sans"/>
              <a:sym typeface="Open Sans"/>
            </a:endParaRPr>
          </a:p>
          <a:p>
            <a:pPr lvl="0" algn="l" rtl="0">
              <a:spcBef>
                <a:spcPts val="0"/>
              </a:spcBef>
              <a:buNone/>
            </a:pPr>
            <a:endParaRPr sz="1600" b="1" dirty="0">
              <a:latin typeface="Open Sans"/>
              <a:ea typeface="Open Sans"/>
              <a:cs typeface="Open Sans"/>
              <a:sym typeface="Open Sans"/>
            </a:endParaRPr>
          </a:p>
          <a:p>
            <a:pPr lvl="0" algn="l" rtl="0">
              <a:spcBef>
                <a:spcPts val="0"/>
              </a:spcBef>
              <a:buNone/>
            </a:pPr>
            <a:endParaRPr sz="1600" b="1" dirty="0">
              <a:latin typeface="Open Sans"/>
              <a:ea typeface="Open Sans"/>
              <a:cs typeface="Open Sans"/>
              <a:sym typeface="Open Sans"/>
            </a:endParaRPr>
          </a:p>
          <a:p>
            <a:pPr lvl="0" algn="l" rtl="0">
              <a:spcBef>
                <a:spcPts val="0"/>
              </a:spcBef>
              <a:buNone/>
            </a:pPr>
            <a:endParaRPr sz="1600" b="1" dirty="0">
              <a:latin typeface="Open Sans"/>
              <a:ea typeface="Open Sans"/>
              <a:cs typeface="Open Sans"/>
              <a:sym typeface="Open Sans"/>
            </a:endParaRPr>
          </a:p>
          <a:p>
            <a:pPr lvl="0" algn="l" rtl="0">
              <a:spcBef>
                <a:spcPts val="0"/>
              </a:spcBef>
              <a:buNone/>
            </a:pPr>
            <a:endParaRPr sz="1600" b="1" dirty="0">
              <a:latin typeface="Open Sans"/>
              <a:ea typeface="Open Sans"/>
              <a:cs typeface="Open Sans"/>
              <a:sym typeface="Open Sans"/>
            </a:endParaRPr>
          </a:p>
        </p:txBody>
      </p:sp>
      <p:sp>
        <p:nvSpPr>
          <p:cNvPr id="1193" name="Shape 1193"/>
          <p:cNvSpPr txBox="1"/>
          <p:nvPr/>
        </p:nvSpPr>
        <p:spPr>
          <a:xfrm>
            <a:off x="929599" y="1386525"/>
            <a:ext cx="6830399" cy="376200"/>
          </a:xfrm>
          <a:prstGeom prst="rect">
            <a:avLst/>
          </a:prstGeom>
          <a:noFill/>
          <a:ln>
            <a:noFill/>
          </a:ln>
        </p:spPr>
        <p:txBody>
          <a:bodyPr lIns="91425" tIns="45700" rIns="91425" bIns="45700" anchor="t" anchorCtr="0">
            <a:noAutofit/>
          </a:bodyPr>
          <a:lstStyle/>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a:p>
            <a:pPr lvl="0" rtl="0">
              <a:spcBef>
                <a:spcPts val="0"/>
              </a:spcBef>
              <a:buNone/>
            </a:pPr>
            <a:endParaRPr sz="1600">
              <a:solidFill>
                <a:srgbClr val="5F6165"/>
              </a:solidFill>
              <a:latin typeface="Open Sans"/>
              <a:ea typeface="Open Sans"/>
              <a:cs typeface="Open Sans"/>
              <a:sym typeface="Open Sans"/>
            </a:endParaRPr>
          </a:p>
        </p:txBody>
      </p:sp>
      <p:sp>
        <p:nvSpPr>
          <p:cNvPr id="1197" name="Shape 1197"/>
          <p:cNvSpPr txBox="1"/>
          <p:nvPr/>
        </p:nvSpPr>
        <p:spPr>
          <a:xfrm>
            <a:off x="683568" y="476672"/>
            <a:ext cx="7254300" cy="584700"/>
          </a:xfrm>
          <a:prstGeom prst="rect">
            <a:avLst/>
          </a:prstGeom>
          <a:noFill/>
          <a:ln>
            <a:noFill/>
          </a:ln>
        </p:spPr>
        <p:txBody>
          <a:bodyPr lIns="91425" tIns="45700" rIns="91425" bIns="45700" anchor="t" anchorCtr="0">
            <a:noAutofit/>
          </a:bodyPr>
          <a:lstStyle/>
          <a:p>
            <a:pPr marL="0" marR="0" lvl="0" indent="-69850" algn="l" rtl="0">
              <a:spcBef>
                <a:spcPts val="0"/>
              </a:spcBef>
              <a:spcAft>
                <a:spcPts val="0"/>
              </a:spcAft>
              <a:buSzPct val="34375"/>
              <a:buNone/>
            </a:pPr>
            <a:r>
              <a:rPr lang="en-US" sz="4400" dirty="0" smtClean="0">
                <a:solidFill>
                  <a:srgbClr val="4285F4"/>
                </a:solidFill>
                <a:latin typeface="+mj-lt"/>
                <a:ea typeface="Open Sans"/>
                <a:cs typeface="Open Sans"/>
                <a:sym typeface="Open Sans"/>
              </a:rPr>
              <a:t>Types of display </a:t>
            </a:r>
            <a:r>
              <a:rPr lang="en-US" sz="4400" dirty="0" err="1" smtClean="0">
                <a:solidFill>
                  <a:srgbClr val="4285F4"/>
                </a:solidFill>
                <a:latin typeface="+mj-lt"/>
                <a:ea typeface="Open Sans"/>
                <a:cs typeface="Open Sans"/>
                <a:sym typeface="Open Sans"/>
              </a:rPr>
              <a:t>creatives</a:t>
            </a:r>
            <a:endParaRPr lang="en-US" sz="4400" dirty="0">
              <a:solidFill>
                <a:srgbClr val="4285F4"/>
              </a:solidFill>
              <a:latin typeface="+mj-lt"/>
              <a:ea typeface="Open Sans"/>
              <a:cs typeface="Open Sans"/>
              <a:sym typeface="Open Sans"/>
            </a:endParaRPr>
          </a:p>
        </p:txBody>
      </p:sp>
      <p:pic>
        <p:nvPicPr>
          <p:cNvPr id="1200" name="Shape 1200"/>
          <p:cNvPicPr preferRelativeResize="0"/>
          <p:nvPr/>
        </p:nvPicPr>
        <p:blipFill rotWithShape="1">
          <a:blip r:embed="rId3" cstate="print">
            <a:alphaModFix/>
          </a:blip>
          <a:srcRect l="6447" r="15022" b="15419"/>
          <a:stretch/>
        </p:blipFill>
        <p:spPr>
          <a:xfrm>
            <a:off x="5084324" y="2857650"/>
            <a:ext cx="3520123" cy="2947614"/>
          </a:xfrm>
          <a:prstGeom prst="rect">
            <a:avLst/>
          </a:prstGeom>
          <a:noFill/>
          <a:ln>
            <a:noFill/>
          </a:ln>
        </p:spPr>
      </p:pic>
      <p:grpSp>
        <p:nvGrpSpPr>
          <p:cNvPr id="5" name="Shape 1209"/>
          <p:cNvGrpSpPr/>
          <p:nvPr/>
        </p:nvGrpSpPr>
        <p:grpSpPr>
          <a:xfrm>
            <a:off x="357098" y="2988797"/>
            <a:ext cx="4214902" cy="2960483"/>
            <a:chOff x="561549" y="2859409"/>
            <a:chExt cx="3449850" cy="2359414"/>
          </a:xfrm>
        </p:grpSpPr>
        <p:pic>
          <p:nvPicPr>
            <p:cNvPr id="1210" name="Shape 1210"/>
            <p:cNvPicPr preferRelativeResize="0"/>
            <p:nvPr/>
          </p:nvPicPr>
          <p:blipFill>
            <a:blip r:embed="rId4" cstate="print">
              <a:alphaModFix/>
            </a:blip>
            <a:stretch>
              <a:fillRect/>
            </a:stretch>
          </p:blipFill>
          <p:spPr>
            <a:xfrm>
              <a:off x="561549" y="2859409"/>
              <a:ext cx="3449850" cy="2359414"/>
            </a:xfrm>
            <a:prstGeom prst="rect">
              <a:avLst/>
            </a:prstGeom>
            <a:noFill/>
            <a:ln>
              <a:noFill/>
            </a:ln>
          </p:spPr>
        </p:pic>
        <p:grpSp>
          <p:nvGrpSpPr>
            <p:cNvPr id="6" name="Shape 1211"/>
            <p:cNvGrpSpPr/>
            <p:nvPr/>
          </p:nvGrpSpPr>
          <p:grpSpPr>
            <a:xfrm>
              <a:off x="1231001" y="3026811"/>
              <a:ext cx="2192051" cy="1527483"/>
              <a:chOff x="1290650" y="3026675"/>
              <a:chExt cx="2128825" cy="1483425"/>
            </a:xfrm>
          </p:grpSpPr>
          <p:pic>
            <p:nvPicPr>
              <p:cNvPr id="1212" name="Shape 1212"/>
              <p:cNvPicPr preferRelativeResize="0"/>
              <p:nvPr/>
            </p:nvPicPr>
            <p:blipFill rotWithShape="1">
              <a:blip r:embed="rId5" cstate="print">
                <a:alphaModFix/>
              </a:blip>
              <a:srcRect l="22493" t="12073" r="30220" b="38222"/>
              <a:stretch/>
            </p:blipFill>
            <p:spPr>
              <a:xfrm>
                <a:off x="1290650" y="3026675"/>
                <a:ext cx="2128825" cy="1483425"/>
              </a:xfrm>
              <a:prstGeom prst="rect">
                <a:avLst/>
              </a:prstGeom>
              <a:noFill/>
              <a:ln>
                <a:noFill/>
              </a:ln>
            </p:spPr>
          </p:pic>
          <p:sp>
            <p:nvSpPr>
              <p:cNvPr id="1213" name="Shape 1213"/>
              <p:cNvSpPr/>
              <p:nvPr/>
            </p:nvSpPr>
            <p:spPr>
              <a:xfrm>
                <a:off x="1402325" y="3063300"/>
                <a:ext cx="1397999" cy="170099"/>
              </a:xfrm>
              <a:prstGeom prst="rect">
                <a:avLst/>
              </a:prstGeom>
              <a:noFill/>
              <a:ln w="19050" cap="flat" cmpd="sng">
                <a:solidFill>
                  <a:srgbClr val="D50F2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4" name="Shape 1214"/>
              <p:cNvSpPr/>
              <p:nvPr/>
            </p:nvSpPr>
            <p:spPr>
              <a:xfrm>
                <a:off x="2715300" y="3539450"/>
                <a:ext cx="623099" cy="464099"/>
              </a:xfrm>
              <a:prstGeom prst="rect">
                <a:avLst/>
              </a:prstGeom>
              <a:noFill/>
              <a:ln w="19050" cap="flat" cmpd="sng">
                <a:solidFill>
                  <a:srgbClr val="D50F2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pic>
        <p:nvPicPr>
          <p:cNvPr id="16" name="Picture 15" descr="Final-L3ogo copy.png"/>
          <p:cNvPicPr>
            <a:picLocks noChangeAspect="1"/>
          </p:cNvPicPr>
          <p:nvPr/>
        </p:nvPicPr>
        <p:blipFill>
          <a:blip r:embed="rId6" cstate="print"/>
          <a:stretch>
            <a:fillRect/>
          </a:stretch>
        </p:blipFill>
        <p:spPr>
          <a:xfrm>
            <a:off x="7545772" y="6112752"/>
            <a:ext cx="1418716" cy="620688"/>
          </a:xfrm>
          <a:prstGeom prst="rect">
            <a:avLst/>
          </a:prstGeom>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arketer spend chart"/>
          <p:cNvPicPr>
            <a:picLocks noChangeAspect="1" noChangeArrowheads="1"/>
          </p:cNvPicPr>
          <p:nvPr/>
        </p:nvPicPr>
        <p:blipFill>
          <a:blip r:embed="rId2" cstate="print"/>
          <a:srcRect/>
          <a:stretch>
            <a:fillRect/>
          </a:stretch>
        </p:blipFill>
        <p:spPr bwMode="auto">
          <a:xfrm>
            <a:off x="4427984" y="1484784"/>
            <a:ext cx="4281619" cy="4062381"/>
          </a:xfrm>
          <a:prstGeom prst="rect">
            <a:avLst/>
          </a:prstGeom>
          <a:noFill/>
        </p:spPr>
      </p:pic>
      <p:sp>
        <p:nvSpPr>
          <p:cNvPr id="5" name="Shape 1197"/>
          <p:cNvSpPr txBox="1"/>
          <p:nvPr/>
        </p:nvSpPr>
        <p:spPr>
          <a:xfrm>
            <a:off x="251520" y="1052736"/>
            <a:ext cx="4032448" cy="3960440"/>
          </a:xfrm>
          <a:prstGeom prst="rect">
            <a:avLst/>
          </a:prstGeom>
          <a:noFill/>
          <a:ln>
            <a:noFill/>
          </a:ln>
        </p:spPr>
        <p:txBody>
          <a:bodyPr lIns="91425" tIns="45700" rIns="91425" bIns="45700" anchor="t" anchorCtr="0">
            <a:noAutofit/>
          </a:bodyPr>
          <a:lstStyle/>
          <a:p>
            <a:r>
              <a:rPr lang="en-CA" sz="4400" dirty="0" smtClean="0">
                <a:solidFill>
                  <a:srgbClr val="4285F4"/>
                </a:solidFill>
              </a:rPr>
              <a:t>Display ad spend surpasses search this year in the US</a:t>
            </a:r>
            <a:endParaRPr lang="en-CA" sz="4400" dirty="0">
              <a:solidFill>
                <a:srgbClr val="4285F4"/>
              </a:solidFill>
            </a:endParaRPr>
          </a:p>
        </p:txBody>
      </p:sp>
      <p:pic>
        <p:nvPicPr>
          <p:cNvPr id="6" name="Picture 5" descr="Final-L3ogo copy.png"/>
          <p:cNvPicPr>
            <a:picLocks noChangeAspect="1"/>
          </p:cNvPicPr>
          <p:nvPr/>
        </p:nvPicPr>
        <p:blipFill>
          <a:blip r:embed="rId3" cstate="print"/>
          <a:stretch>
            <a:fillRect/>
          </a:stretch>
        </p:blipFill>
        <p:spPr>
          <a:xfrm>
            <a:off x="7545772" y="6120680"/>
            <a:ext cx="1418716" cy="620688"/>
          </a:xfrm>
          <a:prstGeom prst="rect">
            <a:avLst/>
          </a:prstGeom>
        </p:spPr>
      </p:pic>
      <p:sp>
        <p:nvSpPr>
          <p:cNvPr id="7" name="Rounded Rectangle 6"/>
          <p:cNvSpPr/>
          <p:nvPr/>
        </p:nvSpPr>
        <p:spPr>
          <a:xfrm>
            <a:off x="4427984" y="2152312"/>
            <a:ext cx="4320480"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57" name="Shape 457"/>
          <p:cNvPicPr preferRelativeResize="0"/>
          <p:nvPr/>
        </p:nvPicPr>
        <p:blipFill rotWithShape="1">
          <a:blip r:embed="rId3" cstate="print">
            <a:alphaModFix/>
          </a:blip>
          <a:srcRect/>
          <a:stretch/>
        </p:blipFill>
        <p:spPr>
          <a:xfrm>
            <a:off x="2123728" y="3588825"/>
            <a:ext cx="4627296" cy="2504471"/>
          </a:xfrm>
          <a:prstGeom prst="rect">
            <a:avLst/>
          </a:prstGeom>
          <a:noFill/>
          <a:ln>
            <a:noFill/>
          </a:ln>
        </p:spPr>
      </p:pic>
      <p:sp>
        <p:nvSpPr>
          <p:cNvPr id="461" name="Shape 461"/>
          <p:cNvSpPr txBox="1"/>
          <p:nvPr/>
        </p:nvSpPr>
        <p:spPr>
          <a:xfrm>
            <a:off x="467544" y="476672"/>
            <a:ext cx="7254300" cy="584700"/>
          </a:xfrm>
          <a:prstGeom prst="rect">
            <a:avLst/>
          </a:prstGeom>
          <a:noFill/>
          <a:ln>
            <a:noFill/>
          </a:ln>
        </p:spPr>
        <p:txBody>
          <a:bodyPr lIns="91425" tIns="45700" rIns="91425" bIns="45700" anchor="t" anchorCtr="0">
            <a:noAutofit/>
          </a:bodyPr>
          <a:lstStyle/>
          <a:p>
            <a:pPr marL="0" marR="0" lvl="0" indent="-69850" algn="l" rtl="0">
              <a:spcBef>
                <a:spcPts val="0"/>
              </a:spcBef>
              <a:spcAft>
                <a:spcPts val="0"/>
              </a:spcAft>
              <a:buSzPct val="34375"/>
              <a:buNone/>
            </a:pPr>
            <a:r>
              <a:rPr lang="en-US" sz="4400" dirty="0">
                <a:solidFill>
                  <a:srgbClr val="4285F4"/>
                </a:solidFill>
                <a:latin typeface="+mj-lt"/>
                <a:ea typeface="Open Sans"/>
                <a:cs typeface="Open Sans"/>
                <a:sym typeface="Open Sans"/>
              </a:rPr>
              <a:t>Keyword Contextual Targeting</a:t>
            </a:r>
          </a:p>
        </p:txBody>
      </p:sp>
      <p:sp>
        <p:nvSpPr>
          <p:cNvPr id="462" name="Shape 462"/>
          <p:cNvSpPr txBox="1"/>
          <p:nvPr/>
        </p:nvSpPr>
        <p:spPr>
          <a:xfrm>
            <a:off x="899592" y="1412776"/>
            <a:ext cx="6912768" cy="1512168"/>
          </a:xfrm>
          <a:prstGeom prst="rect">
            <a:avLst/>
          </a:prstGeom>
          <a:noFill/>
          <a:ln>
            <a:noFill/>
          </a:ln>
        </p:spPr>
        <p:txBody>
          <a:bodyPr lIns="91425" tIns="91425" rIns="91425" bIns="91425" anchor="t" anchorCtr="0">
            <a:noAutofit/>
          </a:bodyPr>
          <a:lstStyle/>
          <a:p>
            <a:pPr marL="0" marR="0" lvl="0" indent="0" algn="l" rtl="0">
              <a:spcBef>
                <a:spcPts val="0"/>
              </a:spcBef>
              <a:buClr>
                <a:srgbClr val="444444"/>
              </a:buClr>
              <a:buFont typeface="Open Sans"/>
              <a:buNone/>
            </a:pPr>
            <a:r>
              <a:rPr lang="en-US" sz="2400" dirty="0" smtClean="0">
                <a:solidFill>
                  <a:srgbClr val="444444"/>
                </a:solidFill>
                <a:latin typeface="Open Sans"/>
                <a:ea typeface="Open Sans"/>
                <a:cs typeface="Open Sans"/>
                <a:sym typeface="Open Sans"/>
              </a:rPr>
              <a:t>Use </a:t>
            </a:r>
            <a:r>
              <a:rPr lang="en-US" sz="2400" b="0" i="0" u="none" strike="noStrike" cap="none" dirty="0">
                <a:solidFill>
                  <a:srgbClr val="444444"/>
                </a:solidFill>
                <a:latin typeface="Open Sans"/>
                <a:ea typeface="Open Sans"/>
                <a:cs typeface="Open Sans"/>
                <a:sym typeface="Open Sans"/>
              </a:rPr>
              <a:t>keywords to show ads to </a:t>
            </a:r>
            <a:r>
              <a:rPr lang="en-US" sz="2400" dirty="0">
                <a:solidFill>
                  <a:srgbClr val="444444"/>
                </a:solidFill>
                <a:latin typeface="Open Sans"/>
                <a:ea typeface="Open Sans"/>
                <a:cs typeface="Open Sans"/>
                <a:sym typeface="Open Sans"/>
              </a:rPr>
              <a:t>people who are visiting or have visited websites with content that’s contextually relevant to those keywords</a:t>
            </a:r>
            <a:r>
              <a:rPr lang="en-US" sz="2400" b="0" i="0" u="none" strike="noStrike" cap="none" dirty="0">
                <a:solidFill>
                  <a:srgbClr val="444444"/>
                </a:solidFill>
                <a:latin typeface="Open Sans"/>
                <a:ea typeface="Open Sans"/>
                <a:cs typeface="Open Sans"/>
                <a:sym typeface="Open Sans"/>
              </a:rPr>
              <a:t>. </a:t>
            </a:r>
          </a:p>
        </p:txBody>
      </p:sp>
      <p:pic>
        <p:nvPicPr>
          <p:cNvPr id="5" name="Picture 4" descr="Final-L3ogo copy.png"/>
          <p:cNvPicPr>
            <a:picLocks noChangeAspect="1"/>
          </p:cNvPicPr>
          <p:nvPr/>
        </p:nvPicPr>
        <p:blipFill>
          <a:blip r:embed="rId4" cstate="print"/>
          <a:stretch>
            <a:fillRect/>
          </a:stretch>
        </p:blipFill>
        <p:spPr>
          <a:xfrm>
            <a:off x="7545772" y="6120680"/>
            <a:ext cx="1418716" cy="620688"/>
          </a:xfrm>
          <a:prstGeom prst="rect">
            <a:avLst/>
          </a:prstGeom>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Shape 468"/>
          <p:cNvPicPr preferRelativeResize="0"/>
          <p:nvPr/>
        </p:nvPicPr>
        <p:blipFill>
          <a:blip r:embed="rId3" cstate="print">
            <a:alphaModFix/>
          </a:blip>
          <a:stretch>
            <a:fillRect/>
          </a:stretch>
        </p:blipFill>
        <p:spPr>
          <a:xfrm>
            <a:off x="1547664" y="3429000"/>
            <a:ext cx="5402776" cy="2499090"/>
          </a:xfrm>
          <a:prstGeom prst="rect">
            <a:avLst/>
          </a:prstGeom>
          <a:noFill/>
          <a:ln>
            <a:noFill/>
          </a:ln>
        </p:spPr>
      </p:pic>
      <p:sp>
        <p:nvSpPr>
          <p:cNvPr id="472" name="Shape 472"/>
          <p:cNvSpPr txBox="1"/>
          <p:nvPr/>
        </p:nvSpPr>
        <p:spPr>
          <a:xfrm>
            <a:off x="755576" y="1268760"/>
            <a:ext cx="7416824" cy="2304256"/>
          </a:xfrm>
          <a:prstGeom prst="rect">
            <a:avLst/>
          </a:prstGeom>
          <a:noFill/>
          <a:ln>
            <a:noFill/>
          </a:ln>
        </p:spPr>
        <p:txBody>
          <a:bodyPr lIns="91425" tIns="91425" rIns="91425" bIns="91425" anchor="t" anchorCtr="0">
            <a:noAutofit/>
          </a:bodyPr>
          <a:lstStyle/>
          <a:p>
            <a:pPr lvl="0" rtl="0">
              <a:spcBef>
                <a:spcPts val="0"/>
              </a:spcBef>
              <a:buNone/>
            </a:pPr>
            <a:r>
              <a:rPr lang="en-US" sz="2400" dirty="0" smtClean="0">
                <a:solidFill>
                  <a:srgbClr val="444444"/>
                </a:solidFill>
                <a:latin typeface="Open Sans"/>
                <a:ea typeface="Open Sans"/>
                <a:cs typeface="Open Sans"/>
                <a:sym typeface="Open Sans"/>
              </a:rPr>
              <a:t>Placements </a:t>
            </a:r>
            <a:r>
              <a:rPr lang="en-US" sz="2400" dirty="0">
                <a:solidFill>
                  <a:srgbClr val="444444"/>
                </a:solidFill>
                <a:latin typeface="Open Sans"/>
                <a:ea typeface="Open Sans"/>
                <a:cs typeface="Open Sans"/>
                <a:sym typeface="Open Sans"/>
              </a:rPr>
              <a:t>are locations on the Google Display Network where your ads can appear, like a website or a specific page on a </a:t>
            </a:r>
            <a:r>
              <a:rPr lang="en-US" sz="2400" dirty="0" smtClean="0">
                <a:solidFill>
                  <a:srgbClr val="444444"/>
                </a:solidFill>
                <a:latin typeface="Open Sans"/>
                <a:ea typeface="Open Sans"/>
                <a:cs typeface="Open Sans"/>
                <a:sym typeface="Open Sans"/>
              </a:rPr>
              <a:t>site or </a:t>
            </a:r>
            <a:r>
              <a:rPr lang="en-US" sz="2400" dirty="0">
                <a:solidFill>
                  <a:srgbClr val="444444"/>
                </a:solidFill>
                <a:latin typeface="Open Sans"/>
                <a:ea typeface="Open Sans"/>
                <a:cs typeface="Open Sans"/>
                <a:sym typeface="Open Sans"/>
              </a:rPr>
              <a:t>a mobile </a:t>
            </a:r>
            <a:r>
              <a:rPr lang="en-US" sz="2400" dirty="0" smtClean="0">
                <a:solidFill>
                  <a:srgbClr val="444444"/>
                </a:solidFill>
                <a:latin typeface="Open Sans"/>
                <a:ea typeface="Open Sans"/>
                <a:cs typeface="Open Sans"/>
                <a:sym typeface="Open Sans"/>
              </a:rPr>
              <a:t>app. </a:t>
            </a:r>
            <a:endParaRPr lang="en-US" sz="2400" dirty="0">
              <a:solidFill>
                <a:srgbClr val="444444"/>
              </a:solidFill>
              <a:latin typeface="Open Sans"/>
              <a:ea typeface="Open Sans"/>
              <a:cs typeface="Open Sans"/>
              <a:sym typeface="Open Sans"/>
            </a:endParaRPr>
          </a:p>
          <a:p>
            <a:pPr lvl="0" rtl="0">
              <a:spcBef>
                <a:spcPts val="0"/>
              </a:spcBef>
              <a:buNone/>
            </a:pPr>
            <a:endParaRPr sz="2400" dirty="0"/>
          </a:p>
          <a:p>
            <a:pPr lvl="0" rtl="0">
              <a:spcBef>
                <a:spcPts val="0"/>
              </a:spcBef>
              <a:buNone/>
            </a:pPr>
            <a:endParaRPr sz="2400" dirty="0"/>
          </a:p>
          <a:p>
            <a:pPr lvl="0">
              <a:spcBef>
                <a:spcPts val="0"/>
              </a:spcBef>
              <a:buNone/>
            </a:pPr>
            <a:endParaRPr sz="2400" dirty="0"/>
          </a:p>
        </p:txBody>
      </p:sp>
      <p:sp>
        <p:nvSpPr>
          <p:cNvPr id="477" name="Shape 477"/>
          <p:cNvSpPr txBox="1"/>
          <p:nvPr/>
        </p:nvSpPr>
        <p:spPr>
          <a:xfrm>
            <a:off x="395536" y="404664"/>
            <a:ext cx="7410684" cy="805612"/>
          </a:xfrm>
          <a:prstGeom prst="rect">
            <a:avLst/>
          </a:prstGeom>
          <a:noFill/>
          <a:ln>
            <a:noFill/>
          </a:ln>
        </p:spPr>
        <p:txBody>
          <a:bodyPr lIns="91425" tIns="45700" rIns="91425" bIns="45700" anchor="t" anchorCtr="0">
            <a:noAutofit/>
          </a:bodyPr>
          <a:lstStyle/>
          <a:p>
            <a:pPr marL="0" marR="0" lvl="0" indent="-69850" algn="l" rtl="0">
              <a:spcBef>
                <a:spcPts val="0"/>
              </a:spcBef>
              <a:spcAft>
                <a:spcPts val="0"/>
              </a:spcAft>
              <a:buSzPct val="34375"/>
              <a:buNone/>
            </a:pPr>
            <a:r>
              <a:rPr lang="en-US" sz="4400" dirty="0">
                <a:solidFill>
                  <a:srgbClr val="4285F4"/>
                </a:solidFill>
                <a:latin typeface="+mj-lt"/>
                <a:ea typeface="Open Sans"/>
                <a:cs typeface="Open Sans"/>
                <a:sym typeface="Open Sans"/>
              </a:rPr>
              <a:t>Placement Targeting</a:t>
            </a:r>
          </a:p>
        </p:txBody>
      </p:sp>
      <p:pic>
        <p:nvPicPr>
          <p:cNvPr id="5" name="Picture 4" descr="Final-L3ogo copy.png"/>
          <p:cNvPicPr>
            <a:picLocks noChangeAspect="1"/>
          </p:cNvPicPr>
          <p:nvPr/>
        </p:nvPicPr>
        <p:blipFill>
          <a:blip r:embed="rId4" cstate="print"/>
          <a:stretch>
            <a:fillRect/>
          </a:stretch>
        </p:blipFill>
        <p:spPr>
          <a:xfrm>
            <a:off x="7545772" y="6120680"/>
            <a:ext cx="1418716" cy="620688"/>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0"/>
            <a:ext cx="7772400" cy="1470025"/>
          </a:xfrm>
        </p:spPr>
        <p:txBody>
          <a:bodyPr>
            <a:normAutofit/>
          </a:bodyPr>
          <a:lstStyle/>
          <a:p>
            <a:r>
              <a:rPr lang="en-GB" sz="6000" dirty="0" smtClean="0">
                <a:solidFill>
                  <a:srgbClr val="4285F4"/>
                </a:solidFill>
              </a:rPr>
              <a:t>AGENDA</a:t>
            </a:r>
            <a:endParaRPr lang="en-CA" sz="6000" dirty="0">
              <a:solidFill>
                <a:srgbClr val="4285F4"/>
              </a:solidFill>
            </a:endParaRPr>
          </a:p>
        </p:txBody>
      </p:sp>
      <p:sp>
        <p:nvSpPr>
          <p:cNvPr id="3" name="Subtitle 2"/>
          <p:cNvSpPr>
            <a:spLocks noGrp="1"/>
          </p:cNvSpPr>
          <p:nvPr>
            <p:ph type="subTitle" idx="1"/>
          </p:nvPr>
        </p:nvSpPr>
        <p:spPr>
          <a:xfrm>
            <a:off x="899592" y="1628800"/>
            <a:ext cx="6400800" cy="3600400"/>
          </a:xfrm>
        </p:spPr>
        <p:txBody>
          <a:bodyPr>
            <a:normAutofit/>
          </a:bodyPr>
          <a:lstStyle/>
          <a:p>
            <a:pPr algn="l">
              <a:buFont typeface="Arial" pitchFamily="34" charset="0"/>
              <a:buChar char="•"/>
            </a:pPr>
            <a:r>
              <a:rPr lang="en-CA" sz="4400" dirty="0" smtClean="0">
                <a:solidFill>
                  <a:schemeClr val="tx1"/>
                </a:solidFill>
              </a:rPr>
              <a:t> Why </a:t>
            </a:r>
            <a:r>
              <a:rPr lang="en-CA" sz="4400" dirty="0" err="1" smtClean="0">
                <a:solidFill>
                  <a:schemeClr val="tx1"/>
                </a:solidFill>
              </a:rPr>
              <a:t>AdWords</a:t>
            </a:r>
            <a:r>
              <a:rPr lang="en-CA" sz="4400" dirty="0" smtClean="0">
                <a:solidFill>
                  <a:schemeClr val="tx1"/>
                </a:solidFill>
              </a:rPr>
              <a:t>?</a:t>
            </a:r>
          </a:p>
          <a:p>
            <a:pPr algn="l">
              <a:buFont typeface="Arial" pitchFamily="34" charset="0"/>
              <a:buChar char="•"/>
            </a:pPr>
            <a:r>
              <a:rPr lang="en-CA" sz="4400" dirty="0" smtClean="0">
                <a:solidFill>
                  <a:schemeClr val="tx1"/>
                </a:solidFill>
              </a:rPr>
              <a:t> Search</a:t>
            </a:r>
          </a:p>
          <a:p>
            <a:pPr algn="l">
              <a:buFont typeface="Arial" pitchFamily="34" charset="0"/>
              <a:buChar char="•"/>
            </a:pPr>
            <a:r>
              <a:rPr lang="en-CA" sz="4400" dirty="0" smtClean="0">
                <a:solidFill>
                  <a:schemeClr val="tx1"/>
                </a:solidFill>
              </a:rPr>
              <a:t> Display</a:t>
            </a:r>
          </a:p>
          <a:p>
            <a:pPr algn="l">
              <a:buFont typeface="Arial" pitchFamily="34" charset="0"/>
              <a:buChar char="•"/>
            </a:pPr>
            <a:r>
              <a:rPr lang="en-CA" sz="4400" dirty="0" smtClean="0">
                <a:solidFill>
                  <a:schemeClr val="tx1"/>
                </a:solidFill>
              </a:rPr>
              <a:t> Mobile</a:t>
            </a:r>
            <a:endParaRPr lang="en-CA" sz="4400" dirty="0">
              <a:solidFill>
                <a:schemeClr val="tx1"/>
              </a:solidFill>
            </a:endParaRPr>
          </a:p>
        </p:txBody>
      </p:sp>
      <p:pic>
        <p:nvPicPr>
          <p:cNvPr id="4" name="Picture 3" descr="Final-L3ogo copy.png"/>
          <p:cNvPicPr>
            <a:picLocks noChangeAspect="1"/>
          </p:cNvPicPr>
          <p:nvPr/>
        </p:nvPicPr>
        <p:blipFill>
          <a:blip r:embed="rId2" cstate="print"/>
          <a:stretch>
            <a:fillRect/>
          </a:stretch>
        </p:blipFill>
        <p:spPr>
          <a:xfrm>
            <a:off x="7545772" y="6120680"/>
            <a:ext cx="1418716" cy="62068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Shape 1022"/>
          <p:cNvSpPr txBox="1"/>
          <p:nvPr/>
        </p:nvSpPr>
        <p:spPr>
          <a:xfrm>
            <a:off x="5958341" y="1994975"/>
            <a:ext cx="2290971" cy="3810289"/>
          </a:xfrm>
          <a:prstGeom prst="rect">
            <a:avLst/>
          </a:prstGeom>
          <a:noFill/>
          <a:ln>
            <a:noFill/>
          </a:ln>
        </p:spPr>
        <p:txBody>
          <a:bodyPr lIns="91425" tIns="45700" rIns="91425" bIns="45700" anchor="t" anchorCtr="0">
            <a:noAutofit/>
          </a:bodyPr>
          <a:lstStyle/>
          <a:p>
            <a:pPr lvl="0" rtl="0">
              <a:lnSpc>
                <a:spcPct val="115000"/>
              </a:lnSpc>
              <a:spcBef>
                <a:spcPts val="0"/>
              </a:spcBef>
              <a:buNone/>
            </a:pPr>
            <a:endParaRPr sz="1400" b="1" dirty="0">
              <a:solidFill>
                <a:srgbClr val="5F6165"/>
              </a:solidFill>
              <a:latin typeface="Open Sans"/>
              <a:ea typeface="Open Sans"/>
              <a:cs typeface="Open Sans"/>
              <a:sym typeface="Open Sans"/>
            </a:endParaRPr>
          </a:p>
          <a:p>
            <a:pPr lvl="0" rtl="0">
              <a:lnSpc>
                <a:spcPct val="100000"/>
              </a:lnSpc>
              <a:spcBef>
                <a:spcPts val="0"/>
              </a:spcBef>
              <a:buNone/>
            </a:pPr>
            <a:endParaRPr lang="en-US" sz="1400" b="1" dirty="0" smtClean="0">
              <a:solidFill>
                <a:schemeClr val="accent1"/>
              </a:solidFill>
              <a:latin typeface="Open Sans"/>
              <a:ea typeface="Open Sans"/>
              <a:cs typeface="Open Sans"/>
              <a:sym typeface="Open Sans"/>
            </a:endParaRPr>
          </a:p>
          <a:p>
            <a:pPr lvl="0" rtl="0">
              <a:lnSpc>
                <a:spcPct val="100000"/>
              </a:lnSpc>
              <a:spcBef>
                <a:spcPts val="0"/>
              </a:spcBef>
              <a:buNone/>
            </a:pPr>
            <a:r>
              <a:rPr lang="en-US" sz="1400" b="1" dirty="0" smtClean="0">
                <a:solidFill>
                  <a:schemeClr val="accent1"/>
                </a:solidFill>
                <a:latin typeface="Open Sans"/>
                <a:ea typeface="Open Sans"/>
                <a:cs typeface="Open Sans"/>
                <a:sym typeface="Open Sans"/>
              </a:rPr>
              <a:t>Age </a:t>
            </a:r>
            <a:r>
              <a:rPr lang="en-US" sz="1400" b="1" dirty="0">
                <a:solidFill>
                  <a:schemeClr val="accent1"/>
                </a:solidFill>
                <a:latin typeface="Open Sans"/>
                <a:ea typeface="Open Sans"/>
                <a:cs typeface="Open Sans"/>
                <a:sym typeface="Open Sans"/>
              </a:rPr>
              <a:t>Demographics</a:t>
            </a:r>
          </a:p>
          <a:p>
            <a:pPr lvl="0" rtl="0">
              <a:lnSpc>
                <a:spcPct val="100000"/>
              </a:lnSpc>
              <a:spcBef>
                <a:spcPts val="0"/>
              </a:spcBef>
              <a:buNone/>
            </a:pPr>
            <a:endParaRPr lang="en-CA" sz="1400" dirty="0" smtClean="0">
              <a:solidFill>
                <a:srgbClr val="5F6165"/>
              </a:solidFill>
              <a:latin typeface="Open Sans"/>
              <a:ea typeface="Open Sans"/>
              <a:cs typeface="Open Sans"/>
              <a:sym typeface="Open Sans"/>
            </a:endParaRPr>
          </a:p>
          <a:p>
            <a:pPr lvl="0" rtl="0">
              <a:lnSpc>
                <a:spcPct val="100000"/>
              </a:lnSpc>
              <a:spcBef>
                <a:spcPts val="0"/>
              </a:spcBef>
              <a:buNone/>
            </a:pPr>
            <a:endParaRPr lang="en-CA" sz="1400" dirty="0" smtClean="0">
              <a:solidFill>
                <a:srgbClr val="5F6165"/>
              </a:solidFill>
              <a:latin typeface="Open Sans"/>
              <a:ea typeface="Open Sans"/>
              <a:cs typeface="Open Sans"/>
              <a:sym typeface="Open Sans"/>
            </a:endParaRPr>
          </a:p>
          <a:p>
            <a:pPr lvl="0" rtl="0">
              <a:lnSpc>
                <a:spcPct val="100000"/>
              </a:lnSpc>
              <a:spcBef>
                <a:spcPts val="0"/>
              </a:spcBef>
              <a:buNone/>
            </a:pPr>
            <a:endParaRPr lang="en-CA" sz="1400" dirty="0" smtClean="0">
              <a:solidFill>
                <a:srgbClr val="5F6165"/>
              </a:solidFill>
              <a:latin typeface="Open Sans"/>
              <a:ea typeface="Open Sans"/>
              <a:cs typeface="Open Sans"/>
              <a:sym typeface="Open Sans"/>
            </a:endParaRPr>
          </a:p>
          <a:p>
            <a:pPr lvl="0" rtl="0">
              <a:lnSpc>
                <a:spcPct val="100000"/>
              </a:lnSpc>
              <a:spcBef>
                <a:spcPts val="0"/>
              </a:spcBef>
              <a:buNone/>
            </a:pPr>
            <a:endParaRPr lang="en-CA" sz="1400" dirty="0" smtClean="0">
              <a:solidFill>
                <a:srgbClr val="5F6165"/>
              </a:solidFill>
              <a:latin typeface="Open Sans"/>
              <a:ea typeface="Open Sans"/>
              <a:cs typeface="Open Sans"/>
              <a:sym typeface="Open Sans"/>
            </a:endParaRPr>
          </a:p>
          <a:p>
            <a:pPr lvl="0" rtl="0">
              <a:lnSpc>
                <a:spcPct val="100000"/>
              </a:lnSpc>
              <a:spcBef>
                <a:spcPts val="0"/>
              </a:spcBef>
              <a:buNone/>
            </a:pPr>
            <a:endParaRPr sz="1400" dirty="0">
              <a:solidFill>
                <a:srgbClr val="5F6165"/>
              </a:solidFill>
              <a:latin typeface="Open Sans"/>
              <a:ea typeface="Open Sans"/>
              <a:cs typeface="Open Sans"/>
              <a:sym typeface="Open Sans"/>
            </a:endParaRPr>
          </a:p>
          <a:p>
            <a:pPr lvl="0" rtl="0">
              <a:lnSpc>
                <a:spcPct val="100000"/>
              </a:lnSpc>
              <a:spcBef>
                <a:spcPts val="0"/>
              </a:spcBef>
              <a:buNone/>
            </a:pPr>
            <a:r>
              <a:rPr lang="en-US" sz="1400" b="1" dirty="0" smtClean="0">
                <a:solidFill>
                  <a:schemeClr val="accent2"/>
                </a:solidFill>
                <a:latin typeface="Open Sans"/>
                <a:ea typeface="Open Sans"/>
                <a:cs typeface="Open Sans"/>
                <a:sym typeface="Open Sans"/>
              </a:rPr>
              <a:t>Gender </a:t>
            </a:r>
            <a:r>
              <a:rPr lang="en-US" sz="1400" b="1" dirty="0">
                <a:solidFill>
                  <a:schemeClr val="accent2"/>
                </a:solidFill>
                <a:latin typeface="Open Sans"/>
                <a:ea typeface="Open Sans"/>
                <a:cs typeface="Open Sans"/>
                <a:sym typeface="Open Sans"/>
              </a:rPr>
              <a:t>Demographics</a:t>
            </a:r>
          </a:p>
          <a:p>
            <a:pPr lvl="0" rtl="0">
              <a:lnSpc>
                <a:spcPct val="100000"/>
              </a:lnSpc>
              <a:spcBef>
                <a:spcPts val="0"/>
              </a:spcBef>
              <a:buNone/>
            </a:pPr>
            <a:endParaRPr lang="en-US" sz="1400" dirty="0" smtClean="0">
              <a:latin typeface="Open Sans"/>
              <a:ea typeface="Open Sans"/>
              <a:cs typeface="Open Sans"/>
              <a:sym typeface="Open Sans"/>
            </a:endParaRPr>
          </a:p>
          <a:p>
            <a:pPr lvl="0" rtl="0">
              <a:lnSpc>
                <a:spcPct val="100000"/>
              </a:lnSpc>
              <a:spcBef>
                <a:spcPts val="0"/>
              </a:spcBef>
              <a:buNone/>
            </a:pPr>
            <a:endParaRPr lang="en-US" sz="1400" dirty="0" smtClean="0">
              <a:latin typeface="Open Sans"/>
              <a:ea typeface="Open Sans"/>
              <a:cs typeface="Open Sans"/>
              <a:sym typeface="Open Sans"/>
            </a:endParaRPr>
          </a:p>
          <a:p>
            <a:pPr lvl="0" rtl="0">
              <a:lnSpc>
                <a:spcPct val="100000"/>
              </a:lnSpc>
              <a:spcBef>
                <a:spcPts val="0"/>
              </a:spcBef>
              <a:buNone/>
            </a:pPr>
            <a:endParaRPr lang="en-US" sz="1400" dirty="0">
              <a:latin typeface="Open Sans"/>
              <a:ea typeface="Open Sans"/>
              <a:cs typeface="Open Sans"/>
              <a:sym typeface="Open Sans"/>
            </a:endParaRPr>
          </a:p>
          <a:p>
            <a:pPr lvl="0" rtl="0">
              <a:lnSpc>
                <a:spcPct val="100000"/>
              </a:lnSpc>
              <a:spcBef>
                <a:spcPts val="0"/>
              </a:spcBef>
              <a:buNone/>
            </a:pPr>
            <a:endParaRPr sz="1400" dirty="0">
              <a:solidFill>
                <a:srgbClr val="5F6165"/>
              </a:solidFill>
              <a:latin typeface="Open Sans"/>
              <a:ea typeface="Open Sans"/>
              <a:cs typeface="Open Sans"/>
              <a:sym typeface="Open Sans"/>
            </a:endParaRPr>
          </a:p>
          <a:p>
            <a:pPr lvl="0" rtl="0">
              <a:lnSpc>
                <a:spcPct val="100000"/>
              </a:lnSpc>
              <a:spcBef>
                <a:spcPts val="0"/>
              </a:spcBef>
              <a:buNone/>
            </a:pPr>
            <a:r>
              <a:rPr lang="en-US" sz="1400" b="1" dirty="0" smtClean="0">
                <a:solidFill>
                  <a:schemeClr val="accent4"/>
                </a:solidFill>
                <a:latin typeface="Open Sans"/>
                <a:ea typeface="Open Sans"/>
                <a:cs typeface="Open Sans"/>
                <a:sym typeface="Open Sans"/>
              </a:rPr>
              <a:t>Parental </a:t>
            </a:r>
            <a:r>
              <a:rPr lang="en-US" sz="1400" b="1" dirty="0">
                <a:solidFill>
                  <a:schemeClr val="accent4"/>
                </a:solidFill>
                <a:latin typeface="Open Sans"/>
                <a:ea typeface="Open Sans"/>
                <a:cs typeface="Open Sans"/>
                <a:sym typeface="Open Sans"/>
              </a:rPr>
              <a:t>Status</a:t>
            </a:r>
          </a:p>
          <a:p>
            <a:pPr lvl="0" rtl="0">
              <a:lnSpc>
                <a:spcPct val="100000"/>
              </a:lnSpc>
              <a:spcBef>
                <a:spcPts val="0"/>
              </a:spcBef>
              <a:buNone/>
            </a:pPr>
            <a:endParaRPr sz="1400" dirty="0">
              <a:solidFill>
                <a:srgbClr val="5F6165"/>
              </a:solidFill>
              <a:latin typeface="Open Sans"/>
              <a:ea typeface="Open Sans"/>
              <a:cs typeface="Open Sans"/>
              <a:sym typeface="Open Sans"/>
            </a:endParaRPr>
          </a:p>
          <a:p>
            <a:pPr lvl="0" rtl="0">
              <a:lnSpc>
                <a:spcPct val="100000"/>
              </a:lnSpc>
              <a:spcBef>
                <a:spcPts val="0"/>
              </a:spcBef>
              <a:buNone/>
            </a:pPr>
            <a:endParaRPr sz="1400" dirty="0">
              <a:solidFill>
                <a:srgbClr val="5F6165"/>
              </a:solidFill>
              <a:latin typeface="Open Sans"/>
              <a:ea typeface="Open Sans"/>
              <a:cs typeface="Open Sans"/>
              <a:sym typeface="Open Sans"/>
            </a:endParaRPr>
          </a:p>
          <a:p>
            <a:pPr lvl="0" rtl="0">
              <a:lnSpc>
                <a:spcPct val="100000"/>
              </a:lnSpc>
              <a:spcBef>
                <a:spcPts val="0"/>
              </a:spcBef>
              <a:buNone/>
            </a:pPr>
            <a:endParaRPr sz="1400" dirty="0">
              <a:solidFill>
                <a:srgbClr val="5F6165"/>
              </a:solidFill>
              <a:latin typeface="Open Sans"/>
              <a:ea typeface="Open Sans"/>
              <a:cs typeface="Open Sans"/>
              <a:sym typeface="Open Sans"/>
            </a:endParaRPr>
          </a:p>
        </p:txBody>
      </p:sp>
      <p:pic>
        <p:nvPicPr>
          <p:cNvPr id="1023" name="Shape 1023"/>
          <p:cNvPicPr preferRelativeResize="0"/>
          <p:nvPr/>
        </p:nvPicPr>
        <p:blipFill rotWithShape="1">
          <a:blip r:embed="rId3" cstate="print">
            <a:alphaModFix/>
          </a:blip>
          <a:srcRect l="20451" t="7079" b="14698"/>
          <a:stretch/>
        </p:blipFill>
        <p:spPr>
          <a:xfrm>
            <a:off x="655625" y="2852936"/>
            <a:ext cx="3764224" cy="2467525"/>
          </a:xfrm>
          <a:prstGeom prst="rect">
            <a:avLst/>
          </a:prstGeom>
          <a:noFill/>
          <a:ln>
            <a:noFill/>
          </a:ln>
        </p:spPr>
      </p:pic>
      <p:sp>
        <p:nvSpPr>
          <p:cNvPr id="1024" name="Shape 1024"/>
          <p:cNvSpPr txBox="1"/>
          <p:nvPr/>
        </p:nvSpPr>
        <p:spPr>
          <a:xfrm>
            <a:off x="683568" y="1124744"/>
            <a:ext cx="6830399" cy="936104"/>
          </a:xfrm>
          <a:prstGeom prst="rect">
            <a:avLst/>
          </a:prstGeom>
          <a:noFill/>
          <a:ln>
            <a:noFill/>
          </a:ln>
        </p:spPr>
        <p:txBody>
          <a:bodyPr lIns="91425" tIns="45700" rIns="91425" bIns="45700" anchor="t" anchorCtr="0">
            <a:noAutofit/>
          </a:bodyPr>
          <a:lstStyle/>
          <a:p>
            <a:pPr lvl="0"/>
            <a:r>
              <a:rPr lang="en-US" sz="2400" dirty="0" smtClean="0">
                <a:solidFill>
                  <a:srgbClr val="444444"/>
                </a:solidFill>
                <a:latin typeface="Open Sans"/>
                <a:ea typeface="Open Sans"/>
                <a:cs typeface="Open Sans"/>
                <a:sym typeface="Open Sans"/>
              </a:rPr>
              <a:t>Focus on specific regions or audiences that fit demographic profiles.</a:t>
            </a:r>
            <a:endParaRPr lang="en-US" sz="2400" dirty="0">
              <a:solidFill>
                <a:srgbClr val="5F6165"/>
              </a:solidFill>
              <a:latin typeface="Open Sans"/>
              <a:ea typeface="Open Sans"/>
              <a:cs typeface="Open Sans"/>
              <a:sym typeface="Open Sans"/>
            </a:endParaRPr>
          </a:p>
        </p:txBody>
      </p:sp>
      <p:sp>
        <p:nvSpPr>
          <p:cNvPr id="1028" name="Shape 1028"/>
          <p:cNvSpPr txBox="1"/>
          <p:nvPr/>
        </p:nvSpPr>
        <p:spPr>
          <a:xfrm>
            <a:off x="251520" y="332656"/>
            <a:ext cx="7254300" cy="584700"/>
          </a:xfrm>
          <a:prstGeom prst="rect">
            <a:avLst/>
          </a:prstGeom>
          <a:noFill/>
          <a:ln>
            <a:noFill/>
          </a:ln>
        </p:spPr>
        <p:txBody>
          <a:bodyPr lIns="91425" tIns="45700" rIns="91425" bIns="45700" anchor="t" anchorCtr="0">
            <a:noAutofit/>
          </a:bodyPr>
          <a:lstStyle/>
          <a:p>
            <a:pPr marL="0" marR="0" lvl="0" indent="-69850" algn="l" rtl="0">
              <a:spcBef>
                <a:spcPts val="0"/>
              </a:spcBef>
              <a:spcAft>
                <a:spcPts val="0"/>
              </a:spcAft>
              <a:buSzPct val="34375"/>
              <a:buNone/>
            </a:pPr>
            <a:r>
              <a:rPr lang="en-US" sz="4400" dirty="0">
                <a:solidFill>
                  <a:srgbClr val="4285F4"/>
                </a:solidFill>
                <a:latin typeface="+mj-lt"/>
                <a:ea typeface="Open Sans"/>
                <a:cs typeface="Open Sans"/>
                <a:sym typeface="Open Sans"/>
              </a:rPr>
              <a:t>Demographic Targeting</a:t>
            </a:r>
          </a:p>
        </p:txBody>
      </p:sp>
      <p:pic>
        <p:nvPicPr>
          <p:cNvPr id="1029" name="Shape 1029"/>
          <p:cNvPicPr preferRelativeResize="0"/>
          <p:nvPr/>
        </p:nvPicPr>
        <p:blipFill>
          <a:blip r:embed="rId4" cstate="print">
            <a:alphaModFix/>
          </a:blip>
          <a:stretch>
            <a:fillRect/>
          </a:stretch>
        </p:blipFill>
        <p:spPr>
          <a:xfrm>
            <a:off x="5292080" y="4670377"/>
            <a:ext cx="666264" cy="643047"/>
          </a:xfrm>
          <a:prstGeom prst="rect">
            <a:avLst/>
          </a:prstGeom>
          <a:noFill/>
          <a:ln>
            <a:noFill/>
          </a:ln>
        </p:spPr>
      </p:pic>
      <p:grpSp>
        <p:nvGrpSpPr>
          <p:cNvPr id="2" name="Shape 1030"/>
          <p:cNvGrpSpPr/>
          <p:nvPr/>
        </p:nvGrpSpPr>
        <p:grpSpPr>
          <a:xfrm>
            <a:off x="5302916" y="2413574"/>
            <a:ext cx="644610" cy="647099"/>
            <a:chOff x="4309560" y="2376844"/>
            <a:chExt cx="852771" cy="856065"/>
          </a:xfrm>
        </p:grpSpPr>
        <p:grpSp>
          <p:nvGrpSpPr>
            <p:cNvPr id="3" name="Shape 1031"/>
            <p:cNvGrpSpPr/>
            <p:nvPr/>
          </p:nvGrpSpPr>
          <p:grpSpPr>
            <a:xfrm>
              <a:off x="4864722" y="2483807"/>
              <a:ext cx="297609" cy="541740"/>
              <a:chOff x="4309450" y="2597987"/>
              <a:chExt cx="352199" cy="641112"/>
            </a:xfrm>
          </p:grpSpPr>
          <p:sp>
            <p:nvSpPr>
              <p:cNvPr id="1032" name="Shape 1032"/>
              <p:cNvSpPr/>
              <p:nvPr/>
            </p:nvSpPr>
            <p:spPr>
              <a:xfrm>
                <a:off x="4336750" y="2597987"/>
                <a:ext cx="297600" cy="297600"/>
              </a:xfrm>
              <a:prstGeom prst="ellipse">
                <a:avLst/>
              </a:prstGeom>
              <a:solidFill>
                <a:srgbClr val="4285F4"/>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3" name="Shape 1033"/>
              <p:cNvSpPr/>
              <p:nvPr/>
            </p:nvSpPr>
            <p:spPr>
              <a:xfrm>
                <a:off x="4309450" y="2895600"/>
                <a:ext cx="352199" cy="343500"/>
              </a:xfrm>
              <a:prstGeom prst="round2SameRect">
                <a:avLst>
                  <a:gd name="adj1" fmla="val 30436"/>
                  <a:gd name="adj2" fmla="val 0"/>
                </a:avLst>
              </a:prstGeom>
              <a:solidFill>
                <a:srgbClr val="4285F4"/>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 name="Shape 1034"/>
            <p:cNvGrpSpPr/>
            <p:nvPr/>
          </p:nvGrpSpPr>
          <p:grpSpPr>
            <a:xfrm>
              <a:off x="4513622" y="2376844"/>
              <a:ext cx="297609" cy="541740"/>
              <a:chOff x="4309450" y="2597987"/>
              <a:chExt cx="352199" cy="641112"/>
            </a:xfrm>
          </p:grpSpPr>
          <p:sp>
            <p:nvSpPr>
              <p:cNvPr id="1035" name="Shape 1035"/>
              <p:cNvSpPr/>
              <p:nvPr/>
            </p:nvSpPr>
            <p:spPr>
              <a:xfrm>
                <a:off x="4336750" y="2597987"/>
                <a:ext cx="297600" cy="297600"/>
              </a:xfrm>
              <a:prstGeom prst="ellipse">
                <a:avLst/>
              </a:prstGeom>
              <a:solidFill>
                <a:srgbClr val="4285F4"/>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6" name="Shape 1036"/>
              <p:cNvSpPr/>
              <p:nvPr/>
            </p:nvSpPr>
            <p:spPr>
              <a:xfrm>
                <a:off x="4309450" y="2895600"/>
                <a:ext cx="352199" cy="343500"/>
              </a:xfrm>
              <a:prstGeom prst="round2SameRect">
                <a:avLst>
                  <a:gd name="adj1" fmla="val 30436"/>
                  <a:gd name="adj2" fmla="val 0"/>
                </a:avLst>
              </a:prstGeom>
              <a:solidFill>
                <a:srgbClr val="4285F4"/>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 name="Shape 1037"/>
            <p:cNvGrpSpPr/>
            <p:nvPr/>
          </p:nvGrpSpPr>
          <p:grpSpPr>
            <a:xfrm>
              <a:off x="4709610" y="2598107"/>
              <a:ext cx="297609" cy="541740"/>
              <a:chOff x="4309450" y="2597987"/>
              <a:chExt cx="352199" cy="641112"/>
            </a:xfrm>
          </p:grpSpPr>
          <p:sp>
            <p:nvSpPr>
              <p:cNvPr id="1038" name="Shape 1038"/>
              <p:cNvSpPr/>
              <p:nvPr/>
            </p:nvSpPr>
            <p:spPr>
              <a:xfrm>
                <a:off x="4336750" y="2597987"/>
                <a:ext cx="297600" cy="297600"/>
              </a:xfrm>
              <a:prstGeom prst="ellipse">
                <a:avLst/>
              </a:prstGeom>
              <a:solidFill>
                <a:srgbClr val="4285F4"/>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9" name="Shape 1039"/>
              <p:cNvSpPr/>
              <p:nvPr/>
            </p:nvSpPr>
            <p:spPr>
              <a:xfrm>
                <a:off x="4309450" y="2895600"/>
                <a:ext cx="352199" cy="343500"/>
              </a:xfrm>
              <a:prstGeom prst="round2SameRect">
                <a:avLst>
                  <a:gd name="adj1" fmla="val 30436"/>
                  <a:gd name="adj2" fmla="val 0"/>
                </a:avLst>
              </a:prstGeom>
              <a:solidFill>
                <a:srgbClr val="4285F4"/>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 name="Shape 1040"/>
            <p:cNvGrpSpPr/>
            <p:nvPr/>
          </p:nvGrpSpPr>
          <p:grpSpPr>
            <a:xfrm>
              <a:off x="4309560" y="2598107"/>
              <a:ext cx="297609" cy="541740"/>
              <a:chOff x="4309450" y="2597987"/>
              <a:chExt cx="352199" cy="641112"/>
            </a:xfrm>
          </p:grpSpPr>
          <p:sp>
            <p:nvSpPr>
              <p:cNvPr id="1041" name="Shape 1041"/>
              <p:cNvSpPr/>
              <p:nvPr/>
            </p:nvSpPr>
            <p:spPr>
              <a:xfrm>
                <a:off x="4336750" y="2597987"/>
                <a:ext cx="297600" cy="297600"/>
              </a:xfrm>
              <a:prstGeom prst="ellipse">
                <a:avLst/>
              </a:prstGeom>
              <a:solidFill>
                <a:srgbClr val="4285F4"/>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2" name="Shape 1042"/>
              <p:cNvSpPr/>
              <p:nvPr/>
            </p:nvSpPr>
            <p:spPr>
              <a:xfrm>
                <a:off x="4309450" y="2895600"/>
                <a:ext cx="352199" cy="343500"/>
              </a:xfrm>
              <a:prstGeom prst="round2SameRect">
                <a:avLst>
                  <a:gd name="adj1" fmla="val 30436"/>
                  <a:gd name="adj2" fmla="val 0"/>
                </a:avLst>
              </a:prstGeom>
              <a:solidFill>
                <a:srgbClr val="4285F4"/>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 name="Shape 1043"/>
            <p:cNvGrpSpPr/>
            <p:nvPr/>
          </p:nvGrpSpPr>
          <p:grpSpPr>
            <a:xfrm>
              <a:off x="4513622" y="2691169"/>
              <a:ext cx="297609" cy="541740"/>
              <a:chOff x="4309450" y="2597987"/>
              <a:chExt cx="352199" cy="641112"/>
            </a:xfrm>
          </p:grpSpPr>
          <p:sp>
            <p:nvSpPr>
              <p:cNvPr id="1044" name="Shape 1044"/>
              <p:cNvSpPr/>
              <p:nvPr/>
            </p:nvSpPr>
            <p:spPr>
              <a:xfrm>
                <a:off x="4336750" y="2597987"/>
                <a:ext cx="297600" cy="297600"/>
              </a:xfrm>
              <a:prstGeom prst="ellipse">
                <a:avLst/>
              </a:prstGeom>
              <a:solidFill>
                <a:srgbClr val="4285F4"/>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5" name="Shape 1045"/>
              <p:cNvSpPr/>
              <p:nvPr/>
            </p:nvSpPr>
            <p:spPr>
              <a:xfrm>
                <a:off x="4309450" y="2895600"/>
                <a:ext cx="352199" cy="343500"/>
              </a:xfrm>
              <a:prstGeom prst="round2SameRect">
                <a:avLst>
                  <a:gd name="adj1" fmla="val 30436"/>
                  <a:gd name="adj2" fmla="val 0"/>
                </a:avLst>
              </a:prstGeom>
              <a:solidFill>
                <a:srgbClr val="4285F4"/>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sp>
        <p:nvSpPr>
          <p:cNvPr id="1046" name="Shape 1046"/>
          <p:cNvSpPr/>
          <p:nvPr/>
        </p:nvSpPr>
        <p:spPr>
          <a:xfrm>
            <a:off x="5534028" y="4208966"/>
            <a:ext cx="199251" cy="78107"/>
          </a:xfrm>
          <a:custGeom>
            <a:avLst/>
            <a:gdLst/>
            <a:ahLst/>
            <a:cxnLst/>
            <a:rect l="0" t="0" r="0" b="0"/>
            <a:pathLst>
              <a:path w="138" h="50" extrusionOk="0">
                <a:moveTo>
                  <a:pt x="124" y="0"/>
                </a:moveTo>
                <a:cubicBezTo>
                  <a:pt x="14" y="0"/>
                  <a:pt x="14" y="0"/>
                  <a:pt x="14" y="0"/>
                </a:cubicBezTo>
                <a:cubicBezTo>
                  <a:pt x="6" y="0"/>
                  <a:pt x="0" y="6"/>
                  <a:pt x="0" y="13"/>
                </a:cubicBezTo>
                <a:cubicBezTo>
                  <a:pt x="0" y="21"/>
                  <a:pt x="7" y="26"/>
                  <a:pt x="14" y="28"/>
                </a:cubicBezTo>
                <a:cubicBezTo>
                  <a:pt x="20" y="31"/>
                  <a:pt x="69" y="50"/>
                  <a:pt x="69" y="50"/>
                </a:cubicBezTo>
                <a:cubicBezTo>
                  <a:pt x="69" y="50"/>
                  <a:pt x="116" y="32"/>
                  <a:pt x="124" y="28"/>
                </a:cubicBezTo>
                <a:cubicBezTo>
                  <a:pt x="133" y="25"/>
                  <a:pt x="138" y="21"/>
                  <a:pt x="138" y="13"/>
                </a:cubicBezTo>
                <a:cubicBezTo>
                  <a:pt x="138" y="6"/>
                  <a:pt x="132" y="0"/>
                  <a:pt x="124" y="0"/>
                </a:cubicBezTo>
                <a:close/>
              </a:path>
            </a:pathLst>
          </a:custGeom>
          <a:solidFill>
            <a:srgbClr val="0F9D5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47" name="Shape 1047"/>
          <p:cNvSpPr/>
          <p:nvPr/>
        </p:nvSpPr>
        <p:spPr>
          <a:xfrm>
            <a:off x="5534028" y="3980437"/>
            <a:ext cx="199251" cy="41525"/>
          </a:xfrm>
          <a:custGeom>
            <a:avLst/>
            <a:gdLst/>
            <a:ahLst/>
            <a:cxnLst/>
            <a:rect l="0" t="0" r="0" b="0"/>
            <a:pathLst>
              <a:path w="138" h="27" extrusionOk="0">
                <a:moveTo>
                  <a:pt x="124" y="0"/>
                </a:moveTo>
                <a:cubicBezTo>
                  <a:pt x="14" y="0"/>
                  <a:pt x="14" y="0"/>
                  <a:pt x="14" y="0"/>
                </a:cubicBezTo>
                <a:cubicBezTo>
                  <a:pt x="6" y="0"/>
                  <a:pt x="0" y="6"/>
                  <a:pt x="0" y="13"/>
                </a:cubicBezTo>
                <a:cubicBezTo>
                  <a:pt x="0" y="21"/>
                  <a:pt x="6" y="27"/>
                  <a:pt x="14" y="27"/>
                </a:cubicBezTo>
                <a:cubicBezTo>
                  <a:pt x="124" y="27"/>
                  <a:pt x="124" y="27"/>
                  <a:pt x="124" y="27"/>
                </a:cubicBezTo>
                <a:cubicBezTo>
                  <a:pt x="132" y="27"/>
                  <a:pt x="138" y="21"/>
                  <a:pt x="138" y="13"/>
                </a:cubicBezTo>
                <a:cubicBezTo>
                  <a:pt x="138" y="6"/>
                  <a:pt x="132" y="0"/>
                  <a:pt x="124" y="0"/>
                </a:cubicBezTo>
                <a:close/>
              </a:path>
            </a:pathLst>
          </a:custGeom>
          <a:solidFill>
            <a:srgbClr val="0F9D5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48" name="Shape 1048"/>
          <p:cNvSpPr/>
          <p:nvPr/>
        </p:nvSpPr>
        <p:spPr>
          <a:xfrm>
            <a:off x="5410987" y="3615820"/>
            <a:ext cx="445331" cy="551692"/>
          </a:xfrm>
          <a:custGeom>
            <a:avLst/>
            <a:gdLst/>
            <a:ahLst/>
            <a:cxnLst/>
            <a:rect l="0" t="0" r="0" b="0"/>
            <a:pathLst>
              <a:path w="308" h="355" extrusionOk="0">
                <a:moveTo>
                  <a:pt x="104" y="355"/>
                </a:moveTo>
                <a:cubicBezTo>
                  <a:pt x="202" y="355"/>
                  <a:pt x="202" y="355"/>
                  <a:pt x="202" y="355"/>
                </a:cubicBezTo>
                <a:cubicBezTo>
                  <a:pt x="215" y="355"/>
                  <a:pt x="222" y="350"/>
                  <a:pt x="222" y="337"/>
                </a:cubicBezTo>
                <a:cubicBezTo>
                  <a:pt x="222" y="283"/>
                  <a:pt x="293" y="262"/>
                  <a:pt x="306" y="182"/>
                </a:cubicBezTo>
                <a:cubicBezTo>
                  <a:pt x="307" y="173"/>
                  <a:pt x="308" y="164"/>
                  <a:pt x="308" y="155"/>
                </a:cubicBezTo>
                <a:cubicBezTo>
                  <a:pt x="308" y="70"/>
                  <a:pt x="239" y="0"/>
                  <a:pt x="154" y="0"/>
                </a:cubicBezTo>
                <a:cubicBezTo>
                  <a:pt x="69" y="0"/>
                  <a:pt x="0" y="70"/>
                  <a:pt x="0" y="155"/>
                </a:cubicBezTo>
                <a:cubicBezTo>
                  <a:pt x="0" y="180"/>
                  <a:pt x="6" y="204"/>
                  <a:pt x="17" y="225"/>
                </a:cubicBezTo>
                <a:cubicBezTo>
                  <a:pt x="41" y="275"/>
                  <a:pt x="86" y="289"/>
                  <a:pt x="86" y="337"/>
                </a:cubicBezTo>
                <a:cubicBezTo>
                  <a:pt x="86" y="350"/>
                  <a:pt x="93" y="355"/>
                  <a:pt x="104" y="355"/>
                </a:cubicBezTo>
                <a:close/>
                <a:moveTo>
                  <a:pt x="202" y="215"/>
                </a:moveTo>
                <a:cubicBezTo>
                  <a:pt x="192" y="228"/>
                  <a:pt x="174" y="236"/>
                  <a:pt x="155" y="236"/>
                </a:cubicBezTo>
                <a:cubicBezTo>
                  <a:pt x="135" y="236"/>
                  <a:pt x="118" y="228"/>
                  <a:pt x="108" y="215"/>
                </a:cubicBezTo>
                <a:cubicBezTo>
                  <a:pt x="108" y="212"/>
                  <a:pt x="107" y="209"/>
                  <a:pt x="107" y="206"/>
                </a:cubicBezTo>
                <a:cubicBezTo>
                  <a:pt x="107" y="182"/>
                  <a:pt x="120" y="162"/>
                  <a:pt x="138" y="154"/>
                </a:cubicBezTo>
                <a:cubicBezTo>
                  <a:pt x="155" y="174"/>
                  <a:pt x="155" y="174"/>
                  <a:pt x="155" y="174"/>
                </a:cubicBezTo>
                <a:cubicBezTo>
                  <a:pt x="172" y="154"/>
                  <a:pt x="172" y="154"/>
                  <a:pt x="172" y="154"/>
                </a:cubicBezTo>
                <a:cubicBezTo>
                  <a:pt x="190" y="162"/>
                  <a:pt x="202" y="182"/>
                  <a:pt x="202" y="206"/>
                </a:cubicBezTo>
                <a:cubicBezTo>
                  <a:pt x="202" y="209"/>
                  <a:pt x="202" y="212"/>
                  <a:pt x="202" y="215"/>
                </a:cubicBezTo>
                <a:close/>
                <a:moveTo>
                  <a:pt x="248" y="180"/>
                </a:moveTo>
                <a:cubicBezTo>
                  <a:pt x="248" y="183"/>
                  <a:pt x="248" y="186"/>
                  <a:pt x="247" y="189"/>
                </a:cubicBezTo>
                <a:cubicBezTo>
                  <a:pt x="239" y="199"/>
                  <a:pt x="227" y="206"/>
                  <a:pt x="212" y="207"/>
                </a:cubicBezTo>
                <a:cubicBezTo>
                  <a:pt x="212" y="207"/>
                  <a:pt x="212" y="206"/>
                  <a:pt x="212" y="206"/>
                </a:cubicBezTo>
                <a:cubicBezTo>
                  <a:pt x="212" y="181"/>
                  <a:pt x="200" y="159"/>
                  <a:pt x="180" y="148"/>
                </a:cubicBezTo>
                <a:cubicBezTo>
                  <a:pt x="184" y="144"/>
                  <a:pt x="188" y="139"/>
                  <a:pt x="189" y="133"/>
                </a:cubicBezTo>
                <a:cubicBezTo>
                  <a:pt x="204" y="151"/>
                  <a:pt x="204" y="151"/>
                  <a:pt x="204" y="151"/>
                </a:cubicBezTo>
                <a:cubicBezTo>
                  <a:pt x="220" y="132"/>
                  <a:pt x="220" y="132"/>
                  <a:pt x="220" y="132"/>
                </a:cubicBezTo>
                <a:cubicBezTo>
                  <a:pt x="236" y="139"/>
                  <a:pt x="248" y="158"/>
                  <a:pt x="248" y="180"/>
                </a:cubicBezTo>
                <a:close/>
                <a:moveTo>
                  <a:pt x="204" y="78"/>
                </a:moveTo>
                <a:cubicBezTo>
                  <a:pt x="218" y="78"/>
                  <a:pt x="229" y="89"/>
                  <a:pt x="229" y="103"/>
                </a:cubicBezTo>
                <a:cubicBezTo>
                  <a:pt x="229" y="116"/>
                  <a:pt x="218" y="128"/>
                  <a:pt x="204" y="128"/>
                </a:cubicBezTo>
                <a:cubicBezTo>
                  <a:pt x="199" y="128"/>
                  <a:pt x="195" y="126"/>
                  <a:pt x="191" y="124"/>
                </a:cubicBezTo>
                <a:cubicBezTo>
                  <a:pt x="191" y="123"/>
                  <a:pt x="191" y="123"/>
                  <a:pt x="191" y="122"/>
                </a:cubicBezTo>
                <a:cubicBezTo>
                  <a:pt x="191" y="112"/>
                  <a:pt x="187" y="103"/>
                  <a:pt x="180" y="96"/>
                </a:cubicBezTo>
                <a:cubicBezTo>
                  <a:pt x="183" y="85"/>
                  <a:pt x="192" y="78"/>
                  <a:pt x="204" y="78"/>
                </a:cubicBezTo>
                <a:close/>
                <a:moveTo>
                  <a:pt x="155" y="95"/>
                </a:moveTo>
                <a:cubicBezTo>
                  <a:pt x="170" y="95"/>
                  <a:pt x="182" y="107"/>
                  <a:pt x="182" y="122"/>
                </a:cubicBezTo>
                <a:cubicBezTo>
                  <a:pt x="182" y="137"/>
                  <a:pt x="170" y="149"/>
                  <a:pt x="155" y="149"/>
                </a:cubicBezTo>
                <a:cubicBezTo>
                  <a:pt x="140" y="149"/>
                  <a:pt x="128" y="137"/>
                  <a:pt x="128" y="122"/>
                </a:cubicBezTo>
                <a:cubicBezTo>
                  <a:pt x="128" y="107"/>
                  <a:pt x="140" y="95"/>
                  <a:pt x="155" y="95"/>
                </a:cubicBezTo>
                <a:close/>
                <a:moveTo>
                  <a:pt x="104" y="78"/>
                </a:moveTo>
                <a:cubicBezTo>
                  <a:pt x="116" y="78"/>
                  <a:pt x="126" y="86"/>
                  <a:pt x="128" y="97"/>
                </a:cubicBezTo>
                <a:cubicBezTo>
                  <a:pt x="122" y="104"/>
                  <a:pt x="118" y="113"/>
                  <a:pt x="118" y="122"/>
                </a:cubicBezTo>
                <a:cubicBezTo>
                  <a:pt x="118" y="122"/>
                  <a:pt x="118" y="123"/>
                  <a:pt x="118" y="123"/>
                </a:cubicBezTo>
                <a:cubicBezTo>
                  <a:pt x="114" y="126"/>
                  <a:pt x="109" y="128"/>
                  <a:pt x="104" y="128"/>
                </a:cubicBezTo>
                <a:cubicBezTo>
                  <a:pt x="90" y="128"/>
                  <a:pt x="79" y="116"/>
                  <a:pt x="79" y="103"/>
                </a:cubicBezTo>
                <a:cubicBezTo>
                  <a:pt x="79" y="89"/>
                  <a:pt x="90" y="78"/>
                  <a:pt x="104" y="78"/>
                </a:cubicBezTo>
                <a:close/>
                <a:moveTo>
                  <a:pt x="61" y="189"/>
                </a:moveTo>
                <a:cubicBezTo>
                  <a:pt x="60" y="186"/>
                  <a:pt x="60" y="183"/>
                  <a:pt x="60" y="180"/>
                </a:cubicBezTo>
                <a:cubicBezTo>
                  <a:pt x="60" y="158"/>
                  <a:pt x="72" y="140"/>
                  <a:pt x="88" y="132"/>
                </a:cubicBezTo>
                <a:cubicBezTo>
                  <a:pt x="104" y="151"/>
                  <a:pt x="104" y="151"/>
                  <a:pt x="104" y="151"/>
                </a:cubicBezTo>
                <a:cubicBezTo>
                  <a:pt x="120" y="132"/>
                  <a:pt x="120" y="132"/>
                  <a:pt x="120" y="132"/>
                </a:cubicBezTo>
                <a:cubicBezTo>
                  <a:pt x="120" y="132"/>
                  <a:pt x="120" y="132"/>
                  <a:pt x="120" y="132"/>
                </a:cubicBezTo>
                <a:cubicBezTo>
                  <a:pt x="121" y="138"/>
                  <a:pt x="125" y="144"/>
                  <a:pt x="129" y="148"/>
                </a:cubicBezTo>
                <a:cubicBezTo>
                  <a:pt x="110" y="159"/>
                  <a:pt x="98" y="181"/>
                  <a:pt x="98" y="206"/>
                </a:cubicBezTo>
                <a:cubicBezTo>
                  <a:pt x="98" y="206"/>
                  <a:pt x="98" y="207"/>
                  <a:pt x="98" y="208"/>
                </a:cubicBezTo>
                <a:cubicBezTo>
                  <a:pt x="83" y="206"/>
                  <a:pt x="69" y="199"/>
                  <a:pt x="61" y="189"/>
                </a:cubicBezTo>
                <a:close/>
              </a:path>
            </a:pathLst>
          </a:custGeom>
          <a:solidFill>
            <a:srgbClr val="0F9D5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6" name="Picture 25" descr="Final-L3ogo copy.png"/>
          <p:cNvPicPr>
            <a:picLocks noChangeAspect="1"/>
          </p:cNvPicPr>
          <p:nvPr/>
        </p:nvPicPr>
        <p:blipFill>
          <a:blip r:embed="rId5" cstate="print"/>
          <a:stretch>
            <a:fillRect/>
          </a:stretch>
        </p:blipFill>
        <p:spPr>
          <a:xfrm>
            <a:off x="7545772" y="6120680"/>
            <a:ext cx="1418716" cy="620688"/>
          </a:xfrm>
          <a:prstGeom prst="rect">
            <a:avLst/>
          </a:prstGeom>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87" name="Shape 987"/>
          <p:cNvSpPr txBox="1"/>
          <p:nvPr/>
        </p:nvSpPr>
        <p:spPr>
          <a:xfrm>
            <a:off x="323528" y="332656"/>
            <a:ext cx="7254300" cy="584700"/>
          </a:xfrm>
          <a:prstGeom prst="rect">
            <a:avLst/>
          </a:prstGeom>
          <a:noFill/>
          <a:ln>
            <a:noFill/>
          </a:ln>
        </p:spPr>
        <p:txBody>
          <a:bodyPr lIns="91425" tIns="45700" rIns="91425" bIns="45700" anchor="t" anchorCtr="0">
            <a:noAutofit/>
          </a:bodyPr>
          <a:lstStyle/>
          <a:p>
            <a:pPr marL="0" marR="0" lvl="0" indent="-69850" algn="l" rtl="0">
              <a:spcBef>
                <a:spcPts val="0"/>
              </a:spcBef>
              <a:spcAft>
                <a:spcPts val="0"/>
              </a:spcAft>
              <a:buSzPct val="34375"/>
              <a:buNone/>
            </a:pPr>
            <a:r>
              <a:rPr lang="en-US" sz="4400" dirty="0">
                <a:solidFill>
                  <a:srgbClr val="4285F4"/>
                </a:solidFill>
                <a:latin typeface="+mj-lt"/>
                <a:ea typeface="Open Sans"/>
                <a:cs typeface="Open Sans"/>
                <a:sym typeface="Open Sans"/>
              </a:rPr>
              <a:t>Topic Targeting</a:t>
            </a:r>
          </a:p>
        </p:txBody>
      </p:sp>
      <p:sp>
        <p:nvSpPr>
          <p:cNvPr id="1017" name="Shape 1017"/>
          <p:cNvSpPr txBox="1"/>
          <p:nvPr/>
        </p:nvSpPr>
        <p:spPr>
          <a:xfrm>
            <a:off x="701000" y="1268760"/>
            <a:ext cx="7327384" cy="1440160"/>
          </a:xfrm>
          <a:prstGeom prst="rect">
            <a:avLst/>
          </a:prstGeom>
          <a:noFill/>
          <a:ln>
            <a:noFill/>
          </a:ln>
        </p:spPr>
        <p:txBody>
          <a:bodyPr lIns="91425" tIns="91425" rIns="91425" bIns="91425" anchor="t" anchorCtr="0">
            <a:noAutofit/>
          </a:bodyPr>
          <a:lstStyle/>
          <a:p>
            <a:pPr lvl="0" indent="-69850">
              <a:buClr>
                <a:srgbClr val="000000"/>
              </a:buClr>
            </a:pPr>
            <a:r>
              <a:rPr lang="en-US" sz="2400" dirty="0" smtClean="0">
                <a:latin typeface="Open Sans"/>
                <a:ea typeface="Open Sans"/>
                <a:cs typeface="Open Sans"/>
                <a:sym typeface="Open Sans"/>
              </a:rPr>
              <a:t>Gives you the ability </a:t>
            </a:r>
            <a:r>
              <a:rPr lang="en-CA" sz="2400" dirty="0" smtClean="0">
                <a:latin typeface="Open Sans"/>
              </a:rPr>
              <a:t>to place ads on website pages relating to specific topics.  These specific topic categories are generated by Google.</a:t>
            </a:r>
            <a:endParaRPr lang="en-US" sz="2400" dirty="0">
              <a:latin typeface="Open Sans"/>
              <a:ea typeface="Open Sans"/>
              <a:cs typeface="Open Sans"/>
              <a:sym typeface="Open Sans"/>
            </a:endParaRPr>
          </a:p>
          <a:p>
            <a:pPr marL="0" marR="0" lvl="0" indent="-69850" algn="l" rtl="0">
              <a:spcBef>
                <a:spcPts val="0"/>
              </a:spcBef>
              <a:buClr>
                <a:srgbClr val="000000"/>
              </a:buClr>
              <a:buFont typeface="Arial"/>
              <a:buNone/>
            </a:pPr>
            <a:endParaRPr sz="2400" dirty="0">
              <a:solidFill>
                <a:schemeClr val="tx1">
                  <a:lumMod val="50000"/>
                  <a:lumOff val="50000"/>
                </a:schemeClr>
              </a:solidFill>
              <a:latin typeface="Open Sans"/>
              <a:ea typeface="Open Sans"/>
              <a:cs typeface="Open Sans"/>
              <a:sym typeface="Open Sans"/>
            </a:endParaRPr>
          </a:p>
          <a:p>
            <a:pPr marL="0" marR="0" lvl="0" indent="-69850" algn="l" rtl="0">
              <a:spcBef>
                <a:spcPts val="0"/>
              </a:spcBef>
              <a:buClr>
                <a:srgbClr val="000000"/>
              </a:buClr>
              <a:buFont typeface="Arial"/>
              <a:buNone/>
            </a:pPr>
            <a:endParaRPr sz="2400" dirty="0">
              <a:solidFill>
                <a:schemeClr val="tx1">
                  <a:lumMod val="50000"/>
                  <a:lumOff val="50000"/>
                </a:schemeClr>
              </a:solidFill>
              <a:latin typeface="Open Sans"/>
              <a:ea typeface="Open Sans"/>
              <a:cs typeface="Open Sans"/>
              <a:sym typeface="Open Sans"/>
            </a:endParaRPr>
          </a:p>
          <a:p>
            <a:pPr marL="0" marR="0" lvl="0" indent="-69850" algn="l" rtl="0">
              <a:spcBef>
                <a:spcPts val="0"/>
              </a:spcBef>
              <a:buClr>
                <a:srgbClr val="000000"/>
              </a:buClr>
              <a:buFont typeface="Arial"/>
              <a:buNone/>
            </a:pPr>
            <a:endParaRPr sz="2400" dirty="0">
              <a:solidFill>
                <a:schemeClr val="tx1">
                  <a:lumMod val="50000"/>
                  <a:lumOff val="50000"/>
                </a:schemeClr>
              </a:solidFill>
              <a:latin typeface="Open Sans"/>
              <a:ea typeface="Open Sans"/>
              <a:cs typeface="Open Sans"/>
              <a:sym typeface="Open Sans"/>
            </a:endParaRPr>
          </a:p>
          <a:p>
            <a:pPr marL="0" marR="0" lvl="0" indent="-69850" algn="l" rtl="0">
              <a:spcBef>
                <a:spcPts val="0"/>
              </a:spcBef>
              <a:buClr>
                <a:srgbClr val="000000"/>
              </a:buClr>
              <a:buFont typeface="Arial"/>
              <a:buNone/>
            </a:pPr>
            <a:endParaRPr sz="2400" dirty="0">
              <a:solidFill>
                <a:schemeClr val="tx1">
                  <a:lumMod val="50000"/>
                  <a:lumOff val="50000"/>
                </a:schemeClr>
              </a:solidFill>
              <a:latin typeface="Open Sans"/>
              <a:ea typeface="Open Sans"/>
              <a:cs typeface="Open Sans"/>
              <a:sym typeface="Open Sans"/>
            </a:endParaRPr>
          </a:p>
        </p:txBody>
      </p:sp>
      <p:sp>
        <p:nvSpPr>
          <p:cNvPr id="8" name="Shape 946"/>
          <p:cNvSpPr txBox="1"/>
          <p:nvPr/>
        </p:nvSpPr>
        <p:spPr>
          <a:xfrm>
            <a:off x="1403648" y="3212976"/>
            <a:ext cx="4184576" cy="2736304"/>
          </a:xfrm>
          <a:prstGeom prst="rect">
            <a:avLst/>
          </a:prstGeom>
          <a:noFill/>
          <a:ln>
            <a:noFill/>
          </a:ln>
        </p:spPr>
        <p:txBody>
          <a:bodyPr lIns="91425" tIns="91425" rIns="91425" bIns="91425" anchor="t" anchorCtr="0">
            <a:noAutofit/>
          </a:bodyPr>
          <a:lstStyle/>
          <a:p>
            <a:pPr marL="457200" lvl="0" indent="-304800" rtl="0">
              <a:lnSpc>
                <a:spcPct val="115000"/>
              </a:lnSpc>
              <a:spcBef>
                <a:spcPts val="0"/>
              </a:spcBef>
              <a:buClr>
                <a:srgbClr val="4285F4"/>
              </a:buClr>
              <a:buSzPct val="100000"/>
              <a:buFont typeface="Open Sans"/>
              <a:buChar char="➔"/>
            </a:pPr>
            <a:r>
              <a:rPr lang="en-US" sz="2000" dirty="0" smtClean="0">
                <a:solidFill>
                  <a:srgbClr val="727477"/>
                </a:solidFill>
                <a:latin typeface="Open Sans"/>
                <a:ea typeface="Open Sans"/>
                <a:cs typeface="Open Sans"/>
                <a:sym typeface="Open Sans"/>
              </a:rPr>
              <a:t>Event Planning</a:t>
            </a:r>
          </a:p>
          <a:p>
            <a:pPr marL="457200" lvl="0" indent="-304800" rtl="0">
              <a:lnSpc>
                <a:spcPct val="115000"/>
              </a:lnSpc>
              <a:spcBef>
                <a:spcPts val="0"/>
              </a:spcBef>
              <a:buClr>
                <a:srgbClr val="4285F4"/>
              </a:buClr>
              <a:buSzPct val="100000"/>
              <a:buFont typeface="Open Sans"/>
              <a:buChar char="➔"/>
            </a:pPr>
            <a:r>
              <a:rPr lang="en-US" sz="2000" dirty="0" smtClean="0">
                <a:solidFill>
                  <a:srgbClr val="727477"/>
                </a:solidFill>
                <a:latin typeface="Open Sans"/>
                <a:ea typeface="Open Sans"/>
                <a:cs typeface="Open Sans"/>
                <a:sym typeface="Open Sans"/>
              </a:rPr>
              <a:t>Dyes &amp; Pigments</a:t>
            </a:r>
          </a:p>
          <a:p>
            <a:pPr marL="457200" lvl="0" indent="-304800" rtl="0">
              <a:lnSpc>
                <a:spcPct val="115000"/>
              </a:lnSpc>
              <a:spcBef>
                <a:spcPts val="0"/>
              </a:spcBef>
              <a:buClr>
                <a:srgbClr val="4285F4"/>
              </a:buClr>
              <a:buSzPct val="100000"/>
              <a:buFont typeface="Open Sans"/>
              <a:buChar char="➔"/>
            </a:pPr>
            <a:r>
              <a:rPr lang="en-US" sz="2000" dirty="0" smtClean="0">
                <a:solidFill>
                  <a:srgbClr val="727477"/>
                </a:solidFill>
                <a:latin typeface="Open Sans"/>
                <a:ea typeface="Open Sans"/>
                <a:cs typeface="Open Sans"/>
                <a:sym typeface="Open Sans"/>
              </a:rPr>
              <a:t>Consulting</a:t>
            </a:r>
          </a:p>
          <a:p>
            <a:pPr marL="457200" lvl="0" indent="-304800" rtl="0">
              <a:lnSpc>
                <a:spcPct val="115000"/>
              </a:lnSpc>
              <a:spcBef>
                <a:spcPts val="0"/>
              </a:spcBef>
              <a:buClr>
                <a:srgbClr val="4285F4"/>
              </a:buClr>
              <a:buSzPct val="100000"/>
              <a:buFont typeface="Open Sans"/>
              <a:buChar char="➔"/>
            </a:pPr>
            <a:r>
              <a:rPr lang="en-US" sz="2000" dirty="0" smtClean="0">
                <a:solidFill>
                  <a:srgbClr val="727477"/>
                </a:solidFill>
                <a:latin typeface="Open Sans"/>
                <a:ea typeface="Open Sans"/>
                <a:cs typeface="Open Sans"/>
                <a:sym typeface="Open Sans"/>
              </a:rPr>
              <a:t>Automotive Industry</a:t>
            </a:r>
          </a:p>
          <a:p>
            <a:pPr marL="457200" lvl="0" indent="-304800" rtl="0">
              <a:lnSpc>
                <a:spcPct val="115000"/>
              </a:lnSpc>
              <a:spcBef>
                <a:spcPts val="0"/>
              </a:spcBef>
              <a:buClr>
                <a:srgbClr val="4285F4"/>
              </a:buClr>
              <a:buSzPct val="100000"/>
              <a:buFont typeface="Open Sans"/>
              <a:buChar char="➔"/>
            </a:pPr>
            <a:r>
              <a:rPr lang="en-US" sz="2000" dirty="0" smtClean="0">
                <a:solidFill>
                  <a:srgbClr val="727477"/>
                </a:solidFill>
                <a:latin typeface="Open Sans"/>
                <a:ea typeface="Open Sans"/>
                <a:cs typeface="Open Sans"/>
                <a:sym typeface="Open Sans"/>
              </a:rPr>
              <a:t>Home Office</a:t>
            </a:r>
          </a:p>
          <a:p>
            <a:pPr marL="457200" lvl="0" indent="-304800" rtl="0">
              <a:lnSpc>
                <a:spcPct val="115000"/>
              </a:lnSpc>
              <a:spcBef>
                <a:spcPts val="0"/>
              </a:spcBef>
              <a:buClr>
                <a:srgbClr val="4285F4"/>
              </a:buClr>
              <a:buSzPct val="100000"/>
              <a:buFont typeface="Open Sans"/>
              <a:buChar char="➔"/>
            </a:pPr>
            <a:r>
              <a:rPr lang="en-US" sz="2000" dirty="0" smtClean="0">
                <a:solidFill>
                  <a:srgbClr val="727477"/>
                </a:solidFill>
                <a:latin typeface="Open Sans"/>
                <a:ea typeface="Open Sans"/>
                <a:cs typeface="Open Sans"/>
                <a:sym typeface="Open Sans"/>
              </a:rPr>
              <a:t>Network Security</a:t>
            </a:r>
          </a:p>
          <a:p>
            <a:pPr marL="457200" lvl="0" indent="-304800" rtl="0">
              <a:lnSpc>
                <a:spcPct val="115000"/>
              </a:lnSpc>
              <a:spcBef>
                <a:spcPts val="0"/>
              </a:spcBef>
              <a:buClr>
                <a:srgbClr val="4285F4"/>
              </a:buClr>
              <a:buSzPct val="100000"/>
              <a:buFont typeface="Open Sans"/>
              <a:buChar char="➔"/>
            </a:pPr>
            <a:r>
              <a:rPr lang="en-US" sz="2000" dirty="0" smtClean="0">
                <a:solidFill>
                  <a:srgbClr val="727477"/>
                </a:solidFill>
                <a:latin typeface="Open Sans"/>
                <a:ea typeface="Open Sans"/>
                <a:cs typeface="Open Sans"/>
                <a:sym typeface="Open Sans"/>
              </a:rPr>
              <a:t>Cold &amp; Flu</a:t>
            </a:r>
          </a:p>
          <a:p>
            <a:pPr marL="457200" lvl="0" indent="-304800" rtl="0">
              <a:lnSpc>
                <a:spcPct val="115000"/>
              </a:lnSpc>
              <a:spcBef>
                <a:spcPts val="0"/>
              </a:spcBef>
              <a:buClr>
                <a:srgbClr val="4285F4"/>
              </a:buClr>
              <a:buSzPct val="100000"/>
              <a:buFont typeface="Open Sans"/>
              <a:buChar char="➔"/>
            </a:pPr>
            <a:r>
              <a:rPr lang="en-US" sz="2000" dirty="0" smtClean="0">
                <a:solidFill>
                  <a:srgbClr val="727477"/>
                </a:solidFill>
                <a:latin typeface="Open Sans"/>
                <a:ea typeface="Open Sans"/>
                <a:cs typeface="Open Sans"/>
                <a:sym typeface="Open Sans"/>
              </a:rPr>
              <a:t>Doctors’ Offices</a:t>
            </a:r>
            <a:endParaRPr lang="en-US" sz="2000" dirty="0">
              <a:solidFill>
                <a:srgbClr val="727477"/>
              </a:solidFill>
              <a:latin typeface="Open Sans"/>
              <a:ea typeface="Open Sans"/>
              <a:cs typeface="Open Sans"/>
              <a:sym typeface="Open Sans"/>
            </a:endParaRPr>
          </a:p>
        </p:txBody>
      </p:sp>
      <p:sp>
        <p:nvSpPr>
          <p:cNvPr id="9" name="Shape 947"/>
          <p:cNvSpPr txBox="1"/>
          <p:nvPr/>
        </p:nvSpPr>
        <p:spPr>
          <a:xfrm>
            <a:off x="4427984" y="3214263"/>
            <a:ext cx="3536504" cy="1658399"/>
          </a:xfrm>
          <a:prstGeom prst="rect">
            <a:avLst/>
          </a:prstGeom>
          <a:noFill/>
          <a:ln>
            <a:noFill/>
          </a:ln>
        </p:spPr>
        <p:txBody>
          <a:bodyPr lIns="91425" tIns="91425" rIns="91425" bIns="91425" anchor="t" anchorCtr="0">
            <a:noAutofit/>
          </a:bodyPr>
          <a:lstStyle/>
          <a:p>
            <a:pPr marL="457200" lvl="0" indent="-304800" rtl="0">
              <a:lnSpc>
                <a:spcPct val="115000"/>
              </a:lnSpc>
              <a:spcBef>
                <a:spcPts val="0"/>
              </a:spcBef>
              <a:buClr>
                <a:srgbClr val="4285F4"/>
              </a:buClr>
              <a:buSzPct val="100000"/>
              <a:buFont typeface="Open Sans"/>
              <a:buChar char="➔"/>
            </a:pPr>
            <a:r>
              <a:rPr lang="en-US" sz="2000" dirty="0" smtClean="0">
                <a:solidFill>
                  <a:srgbClr val="727477"/>
                </a:solidFill>
                <a:latin typeface="Open Sans"/>
                <a:ea typeface="Open Sans"/>
                <a:cs typeface="Open Sans"/>
                <a:sym typeface="Open Sans"/>
              </a:rPr>
              <a:t>Business News</a:t>
            </a:r>
          </a:p>
          <a:p>
            <a:pPr marL="457200" lvl="0" indent="-304800" rtl="0">
              <a:lnSpc>
                <a:spcPct val="115000"/>
              </a:lnSpc>
              <a:spcBef>
                <a:spcPts val="0"/>
              </a:spcBef>
              <a:buClr>
                <a:srgbClr val="4285F4"/>
              </a:buClr>
              <a:buSzPct val="100000"/>
              <a:buFont typeface="Open Sans"/>
              <a:buChar char="➔"/>
            </a:pPr>
            <a:r>
              <a:rPr lang="en-US" sz="2000" dirty="0" smtClean="0">
                <a:solidFill>
                  <a:srgbClr val="727477"/>
                </a:solidFill>
                <a:latin typeface="Open Sans"/>
                <a:ea typeface="Open Sans"/>
                <a:cs typeface="Open Sans"/>
                <a:sym typeface="Open Sans"/>
              </a:rPr>
              <a:t>File Sharing &amp; Hosting</a:t>
            </a:r>
          </a:p>
          <a:p>
            <a:pPr marL="457200" lvl="0" indent="-304800" rtl="0">
              <a:lnSpc>
                <a:spcPct val="115000"/>
              </a:lnSpc>
              <a:spcBef>
                <a:spcPts val="0"/>
              </a:spcBef>
              <a:buClr>
                <a:srgbClr val="4285F4"/>
              </a:buClr>
              <a:buSzPct val="100000"/>
              <a:buFont typeface="Open Sans"/>
              <a:buChar char="➔"/>
            </a:pPr>
            <a:r>
              <a:rPr lang="en-US" sz="2000" dirty="0" smtClean="0">
                <a:solidFill>
                  <a:srgbClr val="727477"/>
                </a:solidFill>
                <a:latin typeface="Open Sans"/>
                <a:ea typeface="Open Sans"/>
                <a:cs typeface="Open Sans"/>
                <a:sym typeface="Open Sans"/>
              </a:rPr>
              <a:t>Real Estate Listings</a:t>
            </a:r>
          </a:p>
          <a:p>
            <a:pPr marL="457200" lvl="0" indent="-304800" rtl="0">
              <a:lnSpc>
                <a:spcPct val="115000"/>
              </a:lnSpc>
              <a:spcBef>
                <a:spcPts val="0"/>
              </a:spcBef>
              <a:buClr>
                <a:srgbClr val="4285F4"/>
              </a:buClr>
              <a:buSzPct val="100000"/>
              <a:buFont typeface="Open Sans"/>
              <a:buChar char="➔"/>
            </a:pPr>
            <a:r>
              <a:rPr lang="en-US" sz="2000" dirty="0" smtClean="0">
                <a:solidFill>
                  <a:srgbClr val="727477"/>
                </a:solidFill>
                <a:latin typeface="Open Sans"/>
                <a:ea typeface="Open Sans"/>
                <a:cs typeface="Open Sans"/>
                <a:sym typeface="Open Sans"/>
              </a:rPr>
              <a:t>Astronomy</a:t>
            </a:r>
          </a:p>
          <a:p>
            <a:pPr marL="457200" lvl="0" indent="-304800" rtl="0">
              <a:lnSpc>
                <a:spcPct val="115000"/>
              </a:lnSpc>
              <a:spcBef>
                <a:spcPts val="0"/>
              </a:spcBef>
              <a:buClr>
                <a:srgbClr val="4285F4"/>
              </a:buClr>
              <a:buSzPct val="100000"/>
              <a:buFont typeface="Open Sans"/>
              <a:buChar char="➔"/>
            </a:pPr>
            <a:r>
              <a:rPr lang="en-US" sz="2000" dirty="0" smtClean="0">
                <a:solidFill>
                  <a:srgbClr val="727477"/>
                </a:solidFill>
                <a:latin typeface="Open Sans"/>
                <a:ea typeface="Open Sans"/>
                <a:cs typeface="Open Sans"/>
                <a:sym typeface="Open Sans"/>
              </a:rPr>
              <a:t>Auctions</a:t>
            </a:r>
          </a:p>
          <a:p>
            <a:pPr marL="457200" lvl="0" indent="-304800" rtl="0">
              <a:lnSpc>
                <a:spcPct val="115000"/>
              </a:lnSpc>
              <a:spcBef>
                <a:spcPts val="0"/>
              </a:spcBef>
              <a:buClr>
                <a:srgbClr val="4285F4"/>
              </a:buClr>
              <a:buSzPct val="100000"/>
              <a:buFont typeface="Open Sans"/>
              <a:buChar char="➔"/>
            </a:pPr>
            <a:r>
              <a:rPr lang="en-US" sz="2000" dirty="0" smtClean="0">
                <a:solidFill>
                  <a:srgbClr val="727477"/>
                </a:solidFill>
                <a:latin typeface="Open Sans"/>
                <a:ea typeface="Open Sans"/>
                <a:cs typeface="Open Sans"/>
                <a:sym typeface="Open Sans"/>
              </a:rPr>
              <a:t>Luxury Goods</a:t>
            </a:r>
          </a:p>
          <a:p>
            <a:pPr marL="457200" lvl="0" indent="-304800" rtl="0">
              <a:lnSpc>
                <a:spcPct val="115000"/>
              </a:lnSpc>
              <a:spcBef>
                <a:spcPts val="0"/>
              </a:spcBef>
              <a:buClr>
                <a:srgbClr val="4285F4"/>
              </a:buClr>
              <a:buSzPct val="100000"/>
              <a:buFont typeface="Open Sans"/>
              <a:buChar char="➔"/>
            </a:pPr>
            <a:r>
              <a:rPr lang="en-US" sz="2000" dirty="0" smtClean="0">
                <a:solidFill>
                  <a:srgbClr val="727477"/>
                </a:solidFill>
                <a:latin typeface="Open Sans"/>
                <a:ea typeface="Open Sans"/>
                <a:cs typeface="Open Sans"/>
                <a:sym typeface="Open Sans"/>
              </a:rPr>
              <a:t>College Sports</a:t>
            </a:r>
          </a:p>
          <a:p>
            <a:pPr marL="457200" lvl="0" indent="-304800" rtl="0">
              <a:lnSpc>
                <a:spcPct val="115000"/>
              </a:lnSpc>
              <a:spcBef>
                <a:spcPts val="0"/>
              </a:spcBef>
              <a:buClr>
                <a:srgbClr val="4285F4"/>
              </a:buClr>
              <a:buSzPct val="100000"/>
              <a:buFont typeface="Open Sans"/>
              <a:buChar char="➔"/>
            </a:pPr>
            <a:r>
              <a:rPr lang="en-US" sz="2000" dirty="0" smtClean="0">
                <a:solidFill>
                  <a:srgbClr val="727477"/>
                </a:solidFill>
                <a:latin typeface="Open Sans"/>
                <a:ea typeface="Open Sans"/>
                <a:cs typeface="Open Sans"/>
                <a:sym typeface="Open Sans"/>
              </a:rPr>
              <a:t>Car Rental</a:t>
            </a:r>
            <a:endParaRPr lang="en-US" sz="2000" dirty="0">
              <a:solidFill>
                <a:srgbClr val="727477"/>
              </a:solidFill>
              <a:latin typeface="Open Sans"/>
              <a:ea typeface="Open Sans"/>
              <a:cs typeface="Open Sans"/>
              <a:sym typeface="Open Sans"/>
            </a:endParaRPr>
          </a:p>
        </p:txBody>
      </p:sp>
      <p:pic>
        <p:nvPicPr>
          <p:cNvPr id="6" name="Picture 5" descr="Final-L3ogo copy.png"/>
          <p:cNvPicPr>
            <a:picLocks noChangeAspect="1"/>
          </p:cNvPicPr>
          <p:nvPr/>
        </p:nvPicPr>
        <p:blipFill>
          <a:blip r:embed="rId3" cstate="print"/>
          <a:stretch>
            <a:fillRect/>
          </a:stretch>
        </p:blipFill>
        <p:spPr>
          <a:xfrm>
            <a:off x="7545772" y="6120680"/>
            <a:ext cx="1418716" cy="620688"/>
          </a:xfrm>
          <a:prstGeom prst="rect">
            <a:avLst/>
          </a:prstGeom>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9" name="Shape 929"/>
          <p:cNvSpPr txBox="1"/>
          <p:nvPr/>
        </p:nvSpPr>
        <p:spPr>
          <a:xfrm>
            <a:off x="539552" y="404664"/>
            <a:ext cx="7254300" cy="584700"/>
          </a:xfrm>
          <a:prstGeom prst="rect">
            <a:avLst/>
          </a:prstGeom>
          <a:noFill/>
          <a:ln>
            <a:noFill/>
          </a:ln>
        </p:spPr>
        <p:txBody>
          <a:bodyPr lIns="91425" tIns="45700" rIns="91425" bIns="45700" anchor="t" anchorCtr="0">
            <a:noAutofit/>
          </a:bodyPr>
          <a:lstStyle/>
          <a:p>
            <a:pPr marL="0" marR="0" lvl="0" indent="-69850" algn="l" rtl="0">
              <a:spcBef>
                <a:spcPts val="0"/>
              </a:spcBef>
              <a:spcAft>
                <a:spcPts val="0"/>
              </a:spcAft>
              <a:buSzPct val="34375"/>
              <a:buNone/>
            </a:pPr>
            <a:r>
              <a:rPr lang="en-US" sz="4400" dirty="0">
                <a:solidFill>
                  <a:srgbClr val="4285F4"/>
                </a:solidFill>
                <a:latin typeface="+mj-lt"/>
                <a:ea typeface="Open Sans"/>
                <a:cs typeface="Open Sans"/>
                <a:sym typeface="Open Sans"/>
              </a:rPr>
              <a:t>Affinity Targeting</a:t>
            </a:r>
          </a:p>
        </p:txBody>
      </p:sp>
      <p:sp>
        <p:nvSpPr>
          <p:cNvPr id="946" name="Shape 946"/>
          <p:cNvSpPr txBox="1"/>
          <p:nvPr/>
        </p:nvSpPr>
        <p:spPr>
          <a:xfrm>
            <a:off x="1611560" y="3429000"/>
            <a:ext cx="4184576" cy="2736304"/>
          </a:xfrm>
          <a:prstGeom prst="rect">
            <a:avLst/>
          </a:prstGeom>
          <a:noFill/>
          <a:ln>
            <a:noFill/>
          </a:ln>
        </p:spPr>
        <p:txBody>
          <a:bodyPr lIns="91425" tIns="91425" rIns="91425" bIns="91425" anchor="t" anchorCtr="0">
            <a:noAutofit/>
          </a:bodyPr>
          <a:lstStyle/>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Beauty Mavens</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Family Focused</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Foodies</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Gamers</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Health Buffs</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Movie Lovers </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Political Junkies </a:t>
            </a:r>
          </a:p>
        </p:txBody>
      </p:sp>
      <p:sp>
        <p:nvSpPr>
          <p:cNvPr id="947" name="Shape 947"/>
          <p:cNvSpPr txBox="1"/>
          <p:nvPr/>
        </p:nvSpPr>
        <p:spPr>
          <a:xfrm>
            <a:off x="4635896" y="3430287"/>
            <a:ext cx="2600400" cy="1658399"/>
          </a:xfrm>
          <a:prstGeom prst="rect">
            <a:avLst/>
          </a:prstGeom>
          <a:noFill/>
          <a:ln>
            <a:noFill/>
          </a:ln>
        </p:spPr>
        <p:txBody>
          <a:bodyPr lIns="91425" tIns="91425" rIns="91425" bIns="91425" anchor="t" anchorCtr="0">
            <a:noAutofit/>
          </a:bodyPr>
          <a:lstStyle/>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Sports Fans</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Outdoor Enthusiasts</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Thrill Seekers</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Travel Buffs </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Auto Enthusiasts</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Do-It-Yourselfers</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Luxury Shoppers</a:t>
            </a:r>
          </a:p>
        </p:txBody>
      </p:sp>
      <p:sp>
        <p:nvSpPr>
          <p:cNvPr id="948" name="Shape 948"/>
          <p:cNvSpPr txBox="1"/>
          <p:nvPr/>
        </p:nvSpPr>
        <p:spPr>
          <a:xfrm>
            <a:off x="628992" y="1325262"/>
            <a:ext cx="7831440" cy="1887714"/>
          </a:xfrm>
          <a:prstGeom prst="rect">
            <a:avLst/>
          </a:prstGeom>
          <a:noFill/>
          <a:ln>
            <a:noFill/>
          </a:ln>
        </p:spPr>
        <p:txBody>
          <a:bodyPr lIns="91425" tIns="91425" rIns="91425" bIns="91425" anchor="t" anchorCtr="0">
            <a:noAutofit/>
          </a:bodyPr>
          <a:lstStyle/>
          <a:p>
            <a:pPr marL="0" marR="0" lvl="0" indent="0" algn="l" rtl="0">
              <a:spcBef>
                <a:spcPts val="0"/>
              </a:spcBef>
              <a:buClr>
                <a:srgbClr val="4285F4"/>
              </a:buClr>
              <a:buSzPct val="25000"/>
              <a:buFont typeface="Open Sans"/>
              <a:buNone/>
            </a:pPr>
            <a:r>
              <a:rPr lang="en-US" sz="2400" dirty="0" smtClean="0">
                <a:solidFill>
                  <a:srgbClr val="444444"/>
                </a:solidFill>
                <a:latin typeface="Open Sans"/>
                <a:ea typeface="Open Sans"/>
                <a:cs typeface="Open Sans"/>
                <a:sym typeface="Open Sans"/>
              </a:rPr>
              <a:t>Designed based </a:t>
            </a:r>
            <a:r>
              <a:rPr lang="en-US" sz="2400" dirty="0">
                <a:solidFill>
                  <a:srgbClr val="444444"/>
                </a:solidFill>
                <a:latin typeface="Open Sans"/>
                <a:ea typeface="Open Sans"/>
                <a:cs typeface="Open Sans"/>
                <a:sym typeface="Open Sans"/>
              </a:rPr>
              <a:t>on traditional TV targeting to help you find the right </a:t>
            </a:r>
            <a:r>
              <a:rPr lang="en-US" sz="2400" b="1" dirty="0" smtClean="0">
                <a:solidFill>
                  <a:srgbClr val="444444"/>
                </a:solidFill>
                <a:latin typeface="Open Sans"/>
                <a:ea typeface="Open Sans"/>
                <a:cs typeface="Open Sans"/>
                <a:sym typeface="Open Sans"/>
              </a:rPr>
              <a:t>interest audience </a:t>
            </a:r>
            <a:r>
              <a:rPr lang="en-US" sz="2400" dirty="0">
                <a:solidFill>
                  <a:srgbClr val="444444"/>
                </a:solidFill>
                <a:latin typeface="Open Sans"/>
                <a:ea typeface="Open Sans"/>
                <a:cs typeface="Open Sans"/>
                <a:sym typeface="Open Sans"/>
              </a:rPr>
              <a:t>quickly. </a:t>
            </a:r>
            <a:r>
              <a:rPr lang="en-US" sz="2400" dirty="0" smtClean="0">
                <a:solidFill>
                  <a:srgbClr val="444444"/>
                </a:solidFill>
                <a:latin typeface="Open Sans"/>
                <a:ea typeface="Open Sans"/>
                <a:cs typeface="Open Sans"/>
                <a:sym typeface="Open Sans"/>
              </a:rPr>
              <a:t>Choose from a number of preselected categories based on user actual behaviour. </a:t>
            </a:r>
            <a:endParaRPr lang="en-US" sz="2400" dirty="0">
              <a:solidFill>
                <a:srgbClr val="444444"/>
              </a:solidFill>
              <a:latin typeface="Open Sans"/>
              <a:ea typeface="Open Sans"/>
              <a:cs typeface="Open Sans"/>
              <a:sym typeface="Open Sans"/>
            </a:endParaRPr>
          </a:p>
          <a:p>
            <a:pPr marL="0" marR="0" lvl="0" indent="-69850" algn="l" rtl="0">
              <a:spcBef>
                <a:spcPts val="0"/>
              </a:spcBef>
              <a:buClr>
                <a:srgbClr val="000000"/>
              </a:buClr>
              <a:buFont typeface="Arial"/>
              <a:buNone/>
            </a:pPr>
            <a:endParaRPr sz="2400" dirty="0">
              <a:solidFill>
                <a:srgbClr val="444444"/>
              </a:solidFill>
              <a:latin typeface="Open Sans"/>
              <a:ea typeface="Open Sans"/>
              <a:cs typeface="Open Sans"/>
              <a:sym typeface="Open Sans"/>
            </a:endParaRPr>
          </a:p>
          <a:p>
            <a:pPr marL="0" marR="0" lvl="0" indent="-69850" algn="l" rtl="0">
              <a:spcBef>
                <a:spcPts val="0"/>
              </a:spcBef>
              <a:buClr>
                <a:srgbClr val="000000"/>
              </a:buClr>
              <a:buFont typeface="Arial"/>
              <a:buNone/>
            </a:pPr>
            <a:endParaRPr sz="2400" dirty="0">
              <a:solidFill>
                <a:srgbClr val="444444"/>
              </a:solidFill>
              <a:latin typeface="Open Sans"/>
              <a:ea typeface="Open Sans"/>
              <a:cs typeface="Open Sans"/>
              <a:sym typeface="Open Sans"/>
            </a:endParaRPr>
          </a:p>
          <a:p>
            <a:pPr marL="0" marR="0" lvl="0" indent="-69850" algn="l" rtl="0">
              <a:spcBef>
                <a:spcPts val="0"/>
              </a:spcBef>
              <a:buClr>
                <a:srgbClr val="000000"/>
              </a:buClr>
              <a:buFont typeface="Arial"/>
              <a:buNone/>
            </a:pPr>
            <a:endParaRPr sz="2400" dirty="0">
              <a:solidFill>
                <a:srgbClr val="444444"/>
              </a:solidFill>
              <a:latin typeface="Open Sans"/>
              <a:ea typeface="Open Sans"/>
              <a:cs typeface="Open Sans"/>
              <a:sym typeface="Open Sans"/>
            </a:endParaRPr>
          </a:p>
        </p:txBody>
      </p:sp>
      <p:pic>
        <p:nvPicPr>
          <p:cNvPr id="6" name="Picture 5" descr="Final-L3ogo copy.png"/>
          <p:cNvPicPr>
            <a:picLocks noChangeAspect="1"/>
          </p:cNvPicPr>
          <p:nvPr/>
        </p:nvPicPr>
        <p:blipFill>
          <a:blip r:embed="rId3" cstate="print"/>
          <a:stretch>
            <a:fillRect/>
          </a:stretch>
        </p:blipFill>
        <p:spPr>
          <a:xfrm>
            <a:off x="7545772" y="6120680"/>
            <a:ext cx="1418716" cy="620688"/>
          </a:xfrm>
          <a:prstGeom prst="rect">
            <a:avLst/>
          </a:prstGeom>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21" name="Shape 521"/>
          <p:cNvSpPr txBox="1"/>
          <p:nvPr/>
        </p:nvSpPr>
        <p:spPr>
          <a:xfrm>
            <a:off x="929599" y="1309628"/>
            <a:ext cx="7530833" cy="1471300"/>
          </a:xfrm>
          <a:prstGeom prst="rect">
            <a:avLst/>
          </a:prstGeom>
          <a:noFill/>
          <a:ln>
            <a:noFill/>
          </a:ln>
        </p:spPr>
        <p:txBody>
          <a:bodyPr lIns="91425" tIns="45700" rIns="91425" bIns="45700" anchor="t" anchorCtr="0">
            <a:noAutofit/>
          </a:bodyPr>
          <a:lstStyle/>
          <a:p>
            <a:pPr lvl="0">
              <a:buClr>
                <a:srgbClr val="444444"/>
              </a:buClr>
              <a:buSzPct val="25000"/>
            </a:pPr>
            <a:r>
              <a:rPr lang="en-US" sz="2400" dirty="0" smtClean="0">
                <a:latin typeface="Open Sans"/>
                <a:ea typeface="Open Sans"/>
                <a:cs typeface="Open Sans"/>
                <a:sym typeface="Open Sans"/>
              </a:rPr>
              <a:t>Google utilizes sophisticated algorithms, including signals like site content, frequency and </a:t>
            </a:r>
            <a:r>
              <a:rPr lang="en-US" sz="2400" dirty="0" err="1" smtClean="0">
                <a:latin typeface="Open Sans"/>
                <a:ea typeface="Open Sans"/>
                <a:cs typeface="Open Sans"/>
                <a:sym typeface="Open Sans"/>
              </a:rPr>
              <a:t>recency</a:t>
            </a:r>
            <a:r>
              <a:rPr lang="en-US" sz="2400" dirty="0" smtClean="0">
                <a:latin typeface="Open Sans"/>
                <a:ea typeface="Open Sans"/>
                <a:cs typeface="Open Sans"/>
                <a:sym typeface="Open Sans"/>
              </a:rPr>
              <a:t>, to </a:t>
            </a:r>
            <a:r>
              <a:rPr lang="en-US" sz="2400" b="1" dirty="0" smtClean="0">
                <a:latin typeface="Open Sans"/>
                <a:ea typeface="Open Sans"/>
                <a:cs typeface="Open Sans"/>
                <a:sym typeface="Open Sans"/>
              </a:rPr>
              <a:t>differentiate “interest” from “intent”</a:t>
            </a:r>
            <a:r>
              <a:rPr lang="en-US" sz="2400" dirty="0" smtClean="0">
                <a:latin typeface="Open Sans"/>
                <a:ea typeface="Open Sans"/>
                <a:cs typeface="Open Sans"/>
                <a:sym typeface="Open Sans"/>
              </a:rPr>
              <a:t> in real time and serve ads to users close to conversion.</a:t>
            </a:r>
          </a:p>
          <a:p>
            <a:pPr lvl="0" rtl="0">
              <a:spcBef>
                <a:spcPts val="0"/>
              </a:spcBef>
              <a:buNone/>
            </a:pPr>
            <a:endParaRPr lang="en-US" sz="2400" dirty="0">
              <a:latin typeface="Open Sans"/>
              <a:ea typeface="Open Sans"/>
              <a:cs typeface="Open Sans"/>
              <a:sym typeface="Open Sans"/>
            </a:endParaRPr>
          </a:p>
        </p:txBody>
      </p:sp>
      <p:sp>
        <p:nvSpPr>
          <p:cNvPr id="522" name="Shape 522"/>
          <p:cNvSpPr txBox="1"/>
          <p:nvPr/>
        </p:nvSpPr>
        <p:spPr>
          <a:xfrm>
            <a:off x="645446" y="3542575"/>
            <a:ext cx="4070570" cy="1658399"/>
          </a:xfrm>
          <a:prstGeom prst="rect">
            <a:avLst/>
          </a:prstGeom>
          <a:noFill/>
          <a:ln>
            <a:noFill/>
          </a:ln>
        </p:spPr>
        <p:txBody>
          <a:bodyPr lIns="91425" tIns="91425" rIns="91425" bIns="91425" anchor="t" anchorCtr="0">
            <a:noAutofit/>
          </a:bodyPr>
          <a:lstStyle/>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Apparel and Accessories</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Autos &amp; Vehicles</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Baby &amp; Children’s Products </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Consumer Electronics</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Computers &amp; Peripherals</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Consumer Software </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Education </a:t>
            </a:r>
          </a:p>
        </p:txBody>
      </p:sp>
      <p:sp>
        <p:nvSpPr>
          <p:cNvPr id="523" name="Shape 523"/>
          <p:cNvSpPr txBox="1"/>
          <p:nvPr/>
        </p:nvSpPr>
        <p:spPr>
          <a:xfrm>
            <a:off x="4644008" y="3543862"/>
            <a:ext cx="3824536" cy="1658399"/>
          </a:xfrm>
          <a:prstGeom prst="rect">
            <a:avLst/>
          </a:prstGeom>
          <a:noFill/>
          <a:ln>
            <a:noFill/>
          </a:ln>
        </p:spPr>
        <p:txBody>
          <a:bodyPr lIns="91425" tIns="91425" rIns="91425" bIns="91425" anchor="t" anchorCtr="0">
            <a:noAutofit/>
          </a:bodyPr>
          <a:lstStyle/>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Employment</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Financial Services</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Gifts &amp; Occasions</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Home &amp; Garden </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Real Estate</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Telecom</a:t>
            </a:r>
          </a:p>
          <a:p>
            <a:pPr marL="457200" lvl="0" indent="-304800" rtl="0">
              <a:lnSpc>
                <a:spcPct val="115000"/>
              </a:lnSpc>
              <a:spcBef>
                <a:spcPts val="0"/>
              </a:spcBef>
              <a:buClr>
                <a:srgbClr val="4285F4"/>
              </a:buClr>
              <a:buSzPct val="100000"/>
              <a:buFont typeface="Open Sans"/>
              <a:buChar char="➔"/>
            </a:pPr>
            <a:r>
              <a:rPr lang="en-US" sz="2000" dirty="0">
                <a:solidFill>
                  <a:srgbClr val="727477"/>
                </a:solidFill>
                <a:latin typeface="Open Sans"/>
                <a:ea typeface="Open Sans"/>
                <a:cs typeface="Open Sans"/>
                <a:sym typeface="Open Sans"/>
              </a:rPr>
              <a:t>Travel</a:t>
            </a:r>
          </a:p>
        </p:txBody>
      </p:sp>
      <p:sp>
        <p:nvSpPr>
          <p:cNvPr id="536" name="Shape 536"/>
          <p:cNvSpPr txBox="1"/>
          <p:nvPr/>
        </p:nvSpPr>
        <p:spPr>
          <a:xfrm>
            <a:off x="539552" y="476672"/>
            <a:ext cx="7254300" cy="584700"/>
          </a:xfrm>
          <a:prstGeom prst="rect">
            <a:avLst/>
          </a:prstGeom>
          <a:noFill/>
          <a:ln>
            <a:noFill/>
          </a:ln>
        </p:spPr>
        <p:txBody>
          <a:bodyPr lIns="91425" tIns="45700" rIns="91425" bIns="45700" anchor="t" anchorCtr="0">
            <a:noAutofit/>
          </a:bodyPr>
          <a:lstStyle/>
          <a:p>
            <a:pPr lvl="0" rtl="0">
              <a:spcBef>
                <a:spcPts val="0"/>
              </a:spcBef>
              <a:buSzPct val="34375"/>
              <a:buNone/>
            </a:pPr>
            <a:r>
              <a:rPr lang="en-US" sz="4400" dirty="0">
                <a:solidFill>
                  <a:srgbClr val="4285F4"/>
                </a:solidFill>
                <a:latin typeface="+mj-lt"/>
                <a:ea typeface="Open Sans"/>
                <a:cs typeface="Open Sans"/>
                <a:sym typeface="Open Sans"/>
              </a:rPr>
              <a:t>In-Market Audiences</a:t>
            </a:r>
          </a:p>
        </p:txBody>
      </p:sp>
      <p:pic>
        <p:nvPicPr>
          <p:cNvPr id="6" name="Picture 5" descr="Final-L3ogo copy.png"/>
          <p:cNvPicPr>
            <a:picLocks noChangeAspect="1"/>
          </p:cNvPicPr>
          <p:nvPr/>
        </p:nvPicPr>
        <p:blipFill>
          <a:blip r:embed="rId3" cstate="print"/>
          <a:stretch>
            <a:fillRect/>
          </a:stretch>
        </p:blipFill>
        <p:spPr>
          <a:xfrm>
            <a:off x="7545772" y="6120680"/>
            <a:ext cx="1418716" cy="620688"/>
          </a:xfrm>
          <a:prstGeom prst="rect">
            <a:avLst/>
          </a:prstGeom>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p:nvPr/>
        </p:nvSpPr>
        <p:spPr>
          <a:xfrm>
            <a:off x="929600" y="1540632"/>
            <a:ext cx="7746856" cy="2392424"/>
          </a:xfrm>
          <a:prstGeom prst="rect">
            <a:avLst/>
          </a:prstGeom>
          <a:noFill/>
          <a:ln>
            <a:noFill/>
          </a:ln>
        </p:spPr>
        <p:txBody>
          <a:bodyPr lIns="91425" tIns="45700" rIns="91425" bIns="45700" anchor="t" anchorCtr="0">
            <a:noAutofit/>
          </a:bodyPr>
          <a:lstStyle/>
          <a:p>
            <a:pPr lvl="0">
              <a:buClr>
                <a:srgbClr val="444444"/>
              </a:buClr>
              <a:buSzPct val="25000"/>
            </a:pPr>
            <a:r>
              <a:rPr lang="en-US" sz="2400" dirty="0" smtClean="0">
                <a:solidFill>
                  <a:srgbClr val="444444"/>
                </a:solidFill>
                <a:latin typeface="Open Sans"/>
                <a:ea typeface="Open Sans"/>
                <a:cs typeface="Open Sans"/>
                <a:sym typeface="Open Sans"/>
              </a:rPr>
              <a:t>By adding a piece of code across your website, you can create user lists of people who are visiting your site. You can later connect with these potential customers while they search on Google or browse other websites.</a:t>
            </a:r>
          </a:p>
          <a:p>
            <a:pPr lvl="0">
              <a:buClr>
                <a:srgbClr val="444444"/>
              </a:buClr>
              <a:buSzPct val="25000"/>
            </a:pPr>
            <a:endParaRPr lang="en-US" sz="2400" dirty="0" smtClean="0">
              <a:solidFill>
                <a:srgbClr val="444444"/>
              </a:solidFill>
              <a:latin typeface="Open Sans"/>
              <a:ea typeface="Open Sans"/>
              <a:cs typeface="Open Sans"/>
              <a:sym typeface="Open Sans"/>
            </a:endParaRPr>
          </a:p>
          <a:p>
            <a:pPr lvl="0">
              <a:buClr>
                <a:srgbClr val="444444"/>
              </a:buClr>
              <a:buSzPct val="25000"/>
            </a:pPr>
            <a:r>
              <a:rPr lang="en-US" sz="2400" dirty="0" smtClean="0">
                <a:solidFill>
                  <a:srgbClr val="444444"/>
                </a:solidFill>
                <a:latin typeface="Open Sans"/>
                <a:ea typeface="Open Sans"/>
                <a:cs typeface="Open Sans"/>
                <a:sym typeface="Open Sans"/>
              </a:rPr>
              <a:t>Combine with data from Google Analytics for better targeting based on user behaviour on site.</a:t>
            </a:r>
          </a:p>
          <a:p>
            <a:pPr lvl="0" rtl="0">
              <a:spcBef>
                <a:spcPts val="0"/>
              </a:spcBef>
              <a:buNone/>
            </a:pPr>
            <a:endParaRPr sz="2400" dirty="0">
              <a:solidFill>
                <a:srgbClr val="5F6165"/>
              </a:solidFill>
              <a:latin typeface="Open Sans"/>
              <a:ea typeface="Open Sans"/>
              <a:cs typeface="Open Sans"/>
              <a:sym typeface="Open Sans"/>
            </a:endParaRPr>
          </a:p>
        </p:txBody>
      </p:sp>
      <p:pic>
        <p:nvPicPr>
          <p:cNvPr id="578" name="Shape 578"/>
          <p:cNvPicPr preferRelativeResize="0"/>
          <p:nvPr/>
        </p:nvPicPr>
        <p:blipFill rotWithShape="1">
          <a:blip r:embed="rId3" cstate="print">
            <a:alphaModFix/>
          </a:blip>
          <a:srcRect/>
          <a:stretch/>
        </p:blipFill>
        <p:spPr>
          <a:xfrm>
            <a:off x="2267744" y="4814548"/>
            <a:ext cx="2433648" cy="1511940"/>
          </a:xfrm>
          <a:prstGeom prst="rect">
            <a:avLst/>
          </a:prstGeom>
          <a:noFill/>
          <a:ln>
            <a:noFill/>
          </a:ln>
        </p:spPr>
      </p:pic>
      <p:grpSp>
        <p:nvGrpSpPr>
          <p:cNvPr id="7" name="Shape 579"/>
          <p:cNvGrpSpPr/>
          <p:nvPr/>
        </p:nvGrpSpPr>
        <p:grpSpPr>
          <a:xfrm>
            <a:off x="4513097" y="4653136"/>
            <a:ext cx="2939223" cy="2177407"/>
            <a:chOff x="582337" y="1295807"/>
            <a:chExt cx="3645000" cy="3044699"/>
          </a:xfrm>
        </p:grpSpPr>
        <p:pic>
          <p:nvPicPr>
            <p:cNvPr id="580" name="Shape 580"/>
            <p:cNvPicPr preferRelativeResize="0"/>
            <p:nvPr/>
          </p:nvPicPr>
          <p:blipFill rotWithShape="1">
            <a:blip r:embed="rId4" cstate="print">
              <a:alphaModFix/>
            </a:blip>
            <a:srcRect/>
            <a:stretch/>
          </p:blipFill>
          <p:spPr>
            <a:xfrm>
              <a:off x="582337" y="1295807"/>
              <a:ext cx="3645000" cy="3044699"/>
            </a:xfrm>
            <a:prstGeom prst="rect">
              <a:avLst/>
            </a:prstGeom>
            <a:noFill/>
            <a:ln>
              <a:noFill/>
            </a:ln>
          </p:spPr>
        </p:pic>
        <p:pic>
          <p:nvPicPr>
            <p:cNvPr id="581" name="Shape 581"/>
            <p:cNvPicPr preferRelativeResize="0"/>
            <p:nvPr/>
          </p:nvPicPr>
          <p:blipFill rotWithShape="1">
            <a:blip r:embed="rId5" cstate="print">
              <a:alphaModFix/>
            </a:blip>
            <a:srcRect/>
            <a:stretch/>
          </p:blipFill>
          <p:spPr>
            <a:xfrm>
              <a:off x="865412" y="1543957"/>
              <a:ext cx="2409299" cy="1225800"/>
            </a:xfrm>
            <a:prstGeom prst="rect">
              <a:avLst/>
            </a:prstGeom>
            <a:noFill/>
            <a:ln>
              <a:noFill/>
            </a:ln>
          </p:spPr>
        </p:pic>
      </p:grpSp>
      <p:pic>
        <p:nvPicPr>
          <p:cNvPr id="582" name="Shape 582"/>
          <p:cNvPicPr preferRelativeResize="0"/>
          <p:nvPr/>
        </p:nvPicPr>
        <p:blipFill rotWithShape="1">
          <a:blip r:embed="rId6" cstate="print">
            <a:alphaModFix/>
          </a:blip>
          <a:srcRect t="16211" b="7464"/>
          <a:stretch/>
        </p:blipFill>
        <p:spPr>
          <a:xfrm>
            <a:off x="2565301" y="4889190"/>
            <a:ext cx="1440160" cy="880283"/>
          </a:xfrm>
          <a:prstGeom prst="rect">
            <a:avLst/>
          </a:prstGeom>
          <a:noFill/>
          <a:ln>
            <a:noFill/>
          </a:ln>
        </p:spPr>
      </p:pic>
      <p:pic>
        <p:nvPicPr>
          <p:cNvPr id="583" name="Shape 583"/>
          <p:cNvPicPr preferRelativeResize="0"/>
          <p:nvPr/>
        </p:nvPicPr>
        <p:blipFill rotWithShape="1">
          <a:blip r:embed="rId7" cstate="print">
            <a:alphaModFix/>
          </a:blip>
          <a:srcRect/>
          <a:stretch/>
        </p:blipFill>
        <p:spPr>
          <a:xfrm>
            <a:off x="6156176" y="5174360"/>
            <a:ext cx="519241" cy="360040"/>
          </a:xfrm>
          <a:prstGeom prst="rect">
            <a:avLst/>
          </a:prstGeom>
          <a:noFill/>
          <a:ln>
            <a:noFill/>
          </a:ln>
        </p:spPr>
      </p:pic>
      <p:grpSp>
        <p:nvGrpSpPr>
          <p:cNvPr id="8" name="Shape 584"/>
          <p:cNvGrpSpPr/>
          <p:nvPr/>
        </p:nvGrpSpPr>
        <p:grpSpPr>
          <a:xfrm>
            <a:off x="4092572" y="4886327"/>
            <a:ext cx="2207620" cy="360041"/>
            <a:chOff x="2761281" y="2378075"/>
            <a:chExt cx="2756323" cy="461099"/>
          </a:xfrm>
        </p:grpSpPr>
        <p:sp>
          <p:nvSpPr>
            <p:cNvPr id="585" name="Shape 585"/>
            <p:cNvSpPr/>
            <p:nvPr/>
          </p:nvSpPr>
          <p:spPr>
            <a:xfrm>
              <a:off x="5056505" y="2378075"/>
              <a:ext cx="461099" cy="461099"/>
            </a:xfrm>
            <a:prstGeom prst="ellipse">
              <a:avLst/>
            </a:prstGeom>
            <a:solidFill>
              <a:srgbClr val="4285F4"/>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95000"/>
                </a:lnSpc>
                <a:spcBef>
                  <a:spcPts val="0"/>
                </a:spcBef>
                <a:buNone/>
              </a:pPr>
              <a:endParaRPr sz="1600" b="0" i="0" u="none" strike="noStrike" cap="none">
                <a:solidFill>
                  <a:srgbClr val="FFFFFF"/>
                </a:solidFill>
                <a:latin typeface="Helvetica Neue"/>
                <a:ea typeface="Helvetica Neue"/>
                <a:cs typeface="Helvetica Neue"/>
                <a:sym typeface="Helvetica Neue"/>
              </a:endParaRPr>
            </a:p>
          </p:txBody>
        </p:sp>
        <p:sp>
          <p:nvSpPr>
            <p:cNvPr id="586" name="Shape 586"/>
            <p:cNvSpPr/>
            <p:nvPr/>
          </p:nvSpPr>
          <p:spPr>
            <a:xfrm>
              <a:off x="5124542" y="2446110"/>
              <a:ext cx="325200" cy="325200"/>
            </a:xfrm>
            <a:prstGeom prst="ellipse">
              <a:avLst/>
            </a:prstGeom>
            <a:solidFill>
              <a:srgbClr val="4285F4"/>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95000"/>
                </a:lnSpc>
                <a:spcBef>
                  <a:spcPts val="0"/>
                </a:spcBef>
                <a:buNone/>
              </a:pPr>
              <a:endParaRPr sz="1600" b="0" i="0" u="none" strike="noStrike" cap="none">
                <a:solidFill>
                  <a:srgbClr val="FFFFFF"/>
                </a:solidFill>
                <a:latin typeface="Helvetica Neue"/>
                <a:ea typeface="Helvetica Neue"/>
                <a:cs typeface="Helvetica Neue"/>
                <a:sym typeface="Helvetica Neue"/>
              </a:endParaRPr>
            </a:p>
          </p:txBody>
        </p:sp>
        <p:sp>
          <p:nvSpPr>
            <p:cNvPr id="587" name="Shape 587"/>
            <p:cNvSpPr/>
            <p:nvPr/>
          </p:nvSpPr>
          <p:spPr>
            <a:xfrm>
              <a:off x="5195662" y="2517231"/>
              <a:ext cx="183000" cy="183000"/>
            </a:xfrm>
            <a:prstGeom prst="ellipse">
              <a:avLst/>
            </a:prstGeom>
            <a:solidFill>
              <a:srgbClr val="4285F4"/>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95000"/>
                </a:lnSpc>
                <a:spcBef>
                  <a:spcPts val="0"/>
                </a:spcBef>
                <a:buNone/>
              </a:pPr>
              <a:endParaRPr sz="1600" b="0" i="0" u="none" strike="noStrike" cap="none">
                <a:solidFill>
                  <a:srgbClr val="FFFFFF"/>
                </a:solidFill>
                <a:latin typeface="Helvetica Neue"/>
                <a:ea typeface="Helvetica Neue"/>
                <a:cs typeface="Helvetica Neue"/>
                <a:sym typeface="Helvetica Neue"/>
              </a:endParaRPr>
            </a:p>
          </p:txBody>
        </p:sp>
        <p:cxnSp>
          <p:nvCxnSpPr>
            <p:cNvPr id="588" name="Shape 588"/>
            <p:cNvCxnSpPr/>
            <p:nvPr/>
          </p:nvCxnSpPr>
          <p:spPr>
            <a:xfrm rot="10800000">
              <a:off x="2761281" y="2608671"/>
              <a:ext cx="2328000" cy="0"/>
            </a:xfrm>
            <a:prstGeom prst="straightConnector1">
              <a:avLst/>
            </a:prstGeom>
            <a:noFill/>
            <a:ln w="28575" cap="rnd" cmpd="sng">
              <a:solidFill>
                <a:srgbClr val="4285F4"/>
              </a:solidFill>
              <a:prstDash val="solid"/>
              <a:round/>
              <a:headEnd type="none" w="med" len="med"/>
              <a:tailEnd type="oval" w="lg" len="lg"/>
            </a:ln>
          </p:spPr>
        </p:cxnSp>
      </p:grpSp>
      <p:sp>
        <p:nvSpPr>
          <p:cNvPr id="592" name="Shape 592"/>
          <p:cNvSpPr txBox="1"/>
          <p:nvPr/>
        </p:nvSpPr>
        <p:spPr>
          <a:xfrm>
            <a:off x="611560" y="540044"/>
            <a:ext cx="7254300" cy="584700"/>
          </a:xfrm>
          <a:prstGeom prst="rect">
            <a:avLst/>
          </a:prstGeom>
          <a:noFill/>
          <a:ln>
            <a:noFill/>
          </a:ln>
        </p:spPr>
        <p:txBody>
          <a:bodyPr lIns="91425" tIns="45700" rIns="91425" bIns="45700" anchor="t" anchorCtr="0">
            <a:noAutofit/>
          </a:bodyPr>
          <a:lstStyle/>
          <a:p>
            <a:pPr marL="0" marR="0" lvl="0" indent="-69850" algn="l" rtl="0">
              <a:spcBef>
                <a:spcPts val="0"/>
              </a:spcBef>
              <a:spcAft>
                <a:spcPts val="0"/>
              </a:spcAft>
              <a:buSzPct val="34375"/>
              <a:buNone/>
            </a:pPr>
            <a:r>
              <a:rPr lang="en-US" sz="4400" dirty="0">
                <a:solidFill>
                  <a:srgbClr val="4285F4"/>
                </a:solidFill>
                <a:latin typeface="+mj-lt"/>
                <a:ea typeface="Open Sans"/>
                <a:cs typeface="Open Sans"/>
                <a:sym typeface="Open Sans"/>
              </a:rPr>
              <a:t>Display Remarketing</a:t>
            </a:r>
          </a:p>
        </p:txBody>
      </p:sp>
      <p:pic>
        <p:nvPicPr>
          <p:cNvPr id="15" name="Picture 14" descr="Final-L3ogo copy.png"/>
          <p:cNvPicPr>
            <a:picLocks noChangeAspect="1"/>
          </p:cNvPicPr>
          <p:nvPr/>
        </p:nvPicPr>
        <p:blipFill>
          <a:blip r:embed="rId8" cstate="print"/>
          <a:stretch>
            <a:fillRect/>
          </a:stretch>
        </p:blipFill>
        <p:spPr>
          <a:xfrm>
            <a:off x="7545772" y="6122480"/>
            <a:ext cx="1418716" cy="620688"/>
          </a:xfrm>
          <a:prstGeom prst="rect">
            <a:avLst/>
          </a:prstGeom>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p:nvPr/>
        </p:nvSpPr>
        <p:spPr>
          <a:xfrm>
            <a:off x="827584" y="1540632"/>
            <a:ext cx="8034889" cy="376200"/>
          </a:xfrm>
          <a:prstGeom prst="rect">
            <a:avLst/>
          </a:prstGeom>
          <a:noFill/>
          <a:ln>
            <a:noFill/>
          </a:ln>
        </p:spPr>
        <p:txBody>
          <a:bodyPr lIns="91425" tIns="45700" rIns="91425" bIns="45700" anchor="t" anchorCtr="0">
            <a:noAutofit/>
          </a:bodyPr>
          <a:lstStyle/>
          <a:p>
            <a:r>
              <a:rPr lang="en-US" sz="2400" dirty="0" smtClean="0">
                <a:solidFill>
                  <a:srgbClr val="444444"/>
                </a:solidFill>
                <a:latin typeface="Open Sans"/>
                <a:ea typeface="Open Sans"/>
                <a:cs typeface="Open Sans"/>
                <a:sym typeface="Open Sans"/>
              </a:rPr>
              <a:t>Based on your remarketing list, Google looks at browsing activity to understand </a:t>
            </a:r>
            <a:r>
              <a:rPr lang="en-US" sz="2400" b="1" dirty="0" smtClean="0">
                <a:solidFill>
                  <a:srgbClr val="444444"/>
                </a:solidFill>
                <a:latin typeface="Open Sans"/>
                <a:ea typeface="Open Sans"/>
                <a:cs typeface="Open Sans"/>
                <a:sym typeface="Open Sans"/>
              </a:rPr>
              <a:t>shared interests and characteristics </a:t>
            </a:r>
            <a:r>
              <a:rPr lang="en-US" sz="2400" dirty="0" smtClean="0">
                <a:solidFill>
                  <a:srgbClr val="444444"/>
                </a:solidFill>
                <a:latin typeface="Open Sans"/>
                <a:ea typeface="Open Sans"/>
                <a:cs typeface="Open Sans"/>
                <a:sym typeface="Open Sans"/>
              </a:rPr>
              <a:t>of users visiting your site. Using this information, they automatically find new potential customers who have similar interests to your site visitors.</a:t>
            </a:r>
          </a:p>
          <a:p>
            <a:pPr lvl="0" rtl="0">
              <a:spcBef>
                <a:spcPts val="0"/>
              </a:spcBef>
              <a:buNone/>
            </a:pPr>
            <a:endParaRPr sz="2400" dirty="0">
              <a:solidFill>
                <a:srgbClr val="5F6165"/>
              </a:solidFill>
              <a:latin typeface="Open Sans"/>
              <a:ea typeface="Open Sans"/>
              <a:cs typeface="Open Sans"/>
              <a:sym typeface="Open Sans"/>
            </a:endParaRPr>
          </a:p>
        </p:txBody>
      </p:sp>
      <p:grpSp>
        <p:nvGrpSpPr>
          <p:cNvPr id="2" name="Shape 728"/>
          <p:cNvGrpSpPr/>
          <p:nvPr/>
        </p:nvGrpSpPr>
        <p:grpSpPr>
          <a:xfrm>
            <a:off x="2987825" y="3688532"/>
            <a:ext cx="3672408" cy="2620788"/>
            <a:chOff x="700216" y="3542276"/>
            <a:chExt cx="3566986" cy="2693770"/>
          </a:xfrm>
        </p:grpSpPr>
        <p:pic>
          <p:nvPicPr>
            <p:cNvPr id="729" name="Shape 729"/>
            <p:cNvPicPr preferRelativeResize="0"/>
            <p:nvPr/>
          </p:nvPicPr>
          <p:blipFill rotWithShape="1">
            <a:blip r:embed="rId3" cstate="print">
              <a:alphaModFix/>
            </a:blip>
            <a:srcRect l="40827" t="13272" r="23852" b="33653"/>
            <a:stretch/>
          </p:blipFill>
          <p:spPr>
            <a:xfrm>
              <a:off x="3370526" y="5381026"/>
              <a:ext cx="896675" cy="855020"/>
            </a:xfrm>
            <a:prstGeom prst="ellipse">
              <a:avLst/>
            </a:prstGeom>
            <a:noFill/>
            <a:ln>
              <a:noFill/>
            </a:ln>
          </p:spPr>
        </p:pic>
        <p:pic>
          <p:nvPicPr>
            <p:cNvPr id="730" name="Shape 730"/>
            <p:cNvPicPr preferRelativeResize="0"/>
            <p:nvPr/>
          </p:nvPicPr>
          <p:blipFill rotWithShape="1">
            <a:blip r:embed="rId4" cstate="print">
              <a:alphaModFix/>
            </a:blip>
            <a:srcRect t="7169" b="7169"/>
            <a:stretch/>
          </p:blipFill>
          <p:spPr>
            <a:xfrm>
              <a:off x="3376037" y="3542276"/>
              <a:ext cx="880250" cy="839278"/>
            </a:xfrm>
            <a:prstGeom prst="ellipse">
              <a:avLst/>
            </a:prstGeom>
            <a:noFill/>
            <a:ln>
              <a:noFill/>
            </a:ln>
          </p:spPr>
        </p:pic>
        <p:pic>
          <p:nvPicPr>
            <p:cNvPr id="731" name="Shape 731"/>
            <p:cNvPicPr preferRelativeResize="0"/>
            <p:nvPr/>
          </p:nvPicPr>
          <p:blipFill rotWithShape="1">
            <a:blip r:embed="rId5" cstate="print">
              <a:alphaModFix/>
            </a:blip>
            <a:srcRect l="44918" t="5077" r="10193" b="38811"/>
            <a:stretch/>
          </p:blipFill>
          <p:spPr>
            <a:xfrm>
              <a:off x="3376037" y="4468969"/>
              <a:ext cx="864753" cy="824503"/>
            </a:xfrm>
            <a:prstGeom prst="ellipse">
              <a:avLst/>
            </a:prstGeom>
            <a:noFill/>
            <a:ln>
              <a:noFill/>
            </a:ln>
          </p:spPr>
        </p:pic>
        <p:sp>
          <p:nvSpPr>
            <p:cNvPr id="732" name="Shape 732"/>
            <p:cNvSpPr/>
            <p:nvPr/>
          </p:nvSpPr>
          <p:spPr>
            <a:xfrm>
              <a:off x="700216" y="3797642"/>
              <a:ext cx="2151599" cy="2256691"/>
            </a:xfrm>
            <a:prstGeom prst="ellipse">
              <a:avLst/>
            </a:prstGeom>
            <a:solidFill>
              <a:srgbClr val="D0D0D0">
                <a:alpha val="81568"/>
              </a:srgbClr>
            </a:solidFill>
            <a:ln>
              <a:noFill/>
            </a:ln>
          </p:spPr>
          <p:txBody>
            <a:bodyPr lIns="91425" tIns="45700" rIns="91425" bIns="45700" anchor="ctr" anchorCtr="0">
              <a:noAutofit/>
            </a:bodyPr>
            <a:lstStyle/>
            <a:p>
              <a:pPr marL="0" marR="0" lvl="0" indent="0" algn="ctr" rtl="0">
                <a:spcBef>
                  <a:spcPts val="0"/>
                </a:spcBef>
                <a:buClr>
                  <a:schemeClr val="dk1"/>
                </a:buClr>
                <a:buFont typeface="Open Sans"/>
                <a:buNone/>
              </a:pPr>
              <a:endParaRPr sz="1800" b="0" i="0" u="none" strike="noStrike" cap="none">
                <a:solidFill>
                  <a:srgbClr val="FFFFFF"/>
                </a:solidFill>
                <a:latin typeface="Open Sans"/>
                <a:ea typeface="Open Sans"/>
                <a:cs typeface="Open Sans"/>
                <a:sym typeface="Open Sans"/>
              </a:endParaRPr>
            </a:p>
          </p:txBody>
        </p:sp>
        <p:sp>
          <p:nvSpPr>
            <p:cNvPr id="733" name="Shape 733"/>
            <p:cNvSpPr/>
            <p:nvPr/>
          </p:nvSpPr>
          <p:spPr>
            <a:xfrm>
              <a:off x="1051765" y="4148280"/>
              <a:ext cx="1799992" cy="1898336"/>
            </a:xfrm>
            <a:custGeom>
              <a:avLst/>
              <a:gdLst/>
              <a:ahLst/>
              <a:cxnLst/>
              <a:rect l="0" t="0" r="0" b="0"/>
              <a:pathLst>
                <a:path w="613" h="617" extrusionOk="0">
                  <a:moveTo>
                    <a:pt x="613" y="265"/>
                  </a:moveTo>
                  <a:cubicBezTo>
                    <a:pt x="606" y="461"/>
                    <a:pt x="445" y="617"/>
                    <a:pt x="247" y="617"/>
                  </a:cubicBezTo>
                  <a:cubicBezTo>
                    <a:pt x="224" y="617"/>
                    <a:pt x="202" y="615"/>
                    <a:pt x="180" y="611"/>
                  </a:cubicBezTo>
                  <a:cubicBezTo>
                    <a:pt x="0" y="431"/>
                    <a:pt x="0" y="431"/>
                    <a:pt x="0" y="431"/>
                  </a:cubicBezTo>
                  <a:cubicBezTo>
                    <a:pt x="348" y="0"/>
                    <a:pt x="348" y="0"/>
                    <a:pt x="348" y="0"/>
                  </a:cubicBezTo>
                  <a:lnTo>
                    <a:pt x="613" y="265"/>
                  </a:lnTo>
                  <a:close/>
                </a:path>
              </a:pathLst>
            </a:custGeom>
            <a:solidFill>
              <a:srgbClr val="B1B1B1"/>
            </a:solidFill>
            <a:ln>
              <a:noFill/>
            </a:ln>
          </p:spPr>
          <p:txBody>
            <a:bodyPr lIns="91425" tIns="45700" rIns="91425" bIns="45700" anchor="t" anchorCtr="0">
              <a:noAutofit/>
            </a:bodyPr>
            <a:lstStyle/>
            <a:p>
              <a:pPr marL="0" marR="0" lvl="0" indent="0" algn="l" rtl="0">
                <a:spcBef>
                  <a:spcPts val="0"/>
                </a:spcBef>
                <a:buClr>
                  <a:schemeClr val="dk1"/>
                </a:buClr>
                <a:buFont typeface="Open Sans"/>
                <a:buNone/>
              </a:pPr>
              <a:endParaRPr sz="1800" b="0" i="0" u="none" strike="noStrike" cap="none">
                <a:solidFill>
                  <a:srgbClr val="222222"/>
                </a:solidFill>
                <a:latin typeface="Open Sans"/>
                <a:ea typeface="Open Sans"/>
                <a:cs typeface="Open Sans"/>
                <a:sym typeface="Open Sans"/>
              </a:endParaRPr>
            </a:p>
          </p:txBody>
        </p:sp>
        <p:grpSp>
          <p:nvGrpSpPr>
            <p:cNvPr id="3" name="Shape 734"/>
            <p:cNvGrpSpPr/>
            <p:nvPr/>
          </p:nvGrpSpPr>
          <p:grpSpPr>
            <a:xfrm>
              <a:off x="939149" y="4009940"/>
              <a:ext cx="1610272" cy="1653173"/>
              <a:chOff x="1687184" y="3123624"/>
              <a:chExt cx="1741842" cy="1704974"/>
            </a:xfrm>
          </p:grpSpPr>
          <p:grpSp>
            <p:nvGrpSpPr>
              <p:cNvPr id="4" name="Shape 735"/>
              <p:cNvGrpSpPr/>
              <p:nvPr/>
            </p:nvGrpSpPr>
            <p:grpSpPr>
              <a:xfrm>
                <a:off x="1687184" y="3123624"/>
                <a:ext cx="1741842" cy="1704974"/>
                <a:chOff x="-6048375" y="2570166"/>
                <a:chExt cx="2474910" cy="2422527"/>
              </a:xfrm>
            </p:grpSpPr>
            <p:sp>
              <p:nvSpPr>
                <p:cNvPr id="736" name="Shape 736"/>
                <p:cNvSpPr/>
                <p:nvPr/>
              </p:nvSpPr>
              <p:spPr>
                <a:xfrm>
                  <a:off x="-6048375" y="3527430"/>
                  <a:ext cx="1238249" cy="1465263"/>
                </a:xfrm>
                <a:custGeom>
                  <a:avLst/>
                  <a:gdLst/>
                  <a:ahLst/>
                  <a:cxnLst/>
                  <a:rect l="0" t="0" r="0" b="0"/>
                  <a:pathLst>
                    <a:path w="330" h="391" extrusionOk="0">
                      <a:moveTo>
                        <a:pt x="136" y="0"/>
                      </a:moveTo>
                      <a:cubicBezTo>
                        <a:pt x="57" y="27"/>
                        <a:pt x="0" y="102"/>
                        <a:pt x="0" y="190"/>
                      </a:cubicBezTo>
                      <a:cubicBezTo>
                        <a:pt x="0" y="301"/>
                        <a:pt x="90" y="391"/>
                        <a:pt x="201" y="391"/>
                      </a:cubicBezTo>
                      <a:cubicBezTo>
                        <a:pt x="250" y="391"/>
                        <a:pt x="295" y="374"/>
                        <a:pt x="330" y="345"/>
                      </a:cubicBezTo>
                      <a:cubicBezTo>
                        <a:pt x="286" y="308"/>
                        <a:pt x="258" y="252"/>
                        <a:pt x="258" y="190"/>
                      </a:cubicBezTo>
                      <a:cubicBezTo>
                        <a:pt x="258" y="190"/>
                        <a:pt x="258" y="190"/>
                        <a:pt x="258" y="190"/>
                      </a:cubicBezTo>
                      <a:cubicBezTo>
                        <a:pt x="258" y="190"/>
                        <a:pt x="258" y="190"/>
                        <a:pt x="258" y="190"/>
                      </a:cubicBezTo>
                      <a:cubicBezTo>
                        <a:pt x="258" y="172"/>
                        <a:pt x="260" y="154"/>
                        <a:pt x="265" y="137"/>
                      </a:cubicBezTo>
                      <a:cubicBezTo>
                        <a:pt x="202" y="115"/>
                        <a:pt x="154" y="64"/>
                        <a:pt x="136" y="0"/>
                      </a:cubicBezTo>
                    </a:path>
                  </a:pathLst>
                </a:custGeom>
                <a:solidFill>
                  <a:srgbClr val="F0BE30"/>
                </a:solidFill>
                <a:ln>
                  <a:noFill/>
                </a:ln>
              </p:spPr>
              <p:txBody>
                <a:bodyPr lIns="91425" tIns="45700" rIns="91425" bIns="45700" anchor="ctr" anchorCtr="0">
                  <a:noAutofit/>
                </a:bodyPr>
                <a:lstStyle/>
                <a:p>
                  <a:pPr marL="0" marR="0" lvl="0" indent="0" algn="ctr" rtl="0">
                    <a:spcBef>
                      <a:spcPts val="0"/>
                    </a:spcBef>
                    <a:buClr>
                      <a:schemeClr val="dk1"/>
                    </a:buClr>
                    <a:buFont typeface="Open Sans"/>
                    <a:buNone/>
                  </a:pPr>
                  <a:endParaRPr sz="1800" b="0" i="0" u="none" strike="noStrike" cap="none">
                    <a:solidFill>
                      <a:srgbClr val="FFFFFF"/>
                    </a:solidFill>
                    <a:latin typeface="Open Sans"/>
                    <a:ea typeface="Open Sans"/>
                    <a:cs typeface="Open Sans"/>
                    <a:sym typeface="Open Sans"/>
                  </a:endParaRPr>
                </a:p>
              </p:txBody>
            </p:sp>
            <p:sp>
              <p:nvSpPr>
                <p:cNvPr id="737" name="Shape 737"/>
                <p:cNvSpPr/>
                <p:nvPr/>
              </p:nvSpPr>
              <p:spPr>
                <a:xfrm>
                  <a:off x="-4810125" y="3527430"/>
                  <a:ext cx="1236660" cy="1465263"/>
                </a:xfrm>
                <a:custGeom>
                  <a:avLst/>
                  <a:gdLst/>
                  <a:ahLst/>
                  <a:cxnLst/>
                  <a:rect l="0" t="0" r="0" b="0"/>
                  <a:pathLst>
                    <a:path w="330" h="391" extrusionOk="0">
                      <a:moveTo>
                        <a:pt x="194" y="0"/>
                      </a:moveTo>
                      <a:cubicBezTo>
                        <a:pt x="177" y="64"/>
                        <a:pt x="128" y="115"/>
                        <a:pt x="66" y="137"/>
                      </a:cubicBezTo>
                      <a:cubicBezTo>
                        <a:pt x="70" y="154"/>
                        <a:pt x="73" y="172"/>
                        <a:pt x="73" y="190"/>
                      </a:cubicBezTo>
                      <a:cubicBezTo>
                        <a:pt x="73" y="190"/>
                        <a:pt x="73" y="190"/>
                        <a:pt x="73" y="190"/>
                      </a:cubicBezTo>
                      <a:cubicBezTo>
                        <a:pt x="73" y="190"/>
                        <a:pt x="73" y="190"/>
                        <a:pt x="73" y="190"/>
                      </a:cubicBezTo>
                      <a:cubicBezTo>
                        <a:pt x="73" y="252"/>
                        <a:pt x="45" y="308"/>
                        <a:pt x="0" y="345"/>
                      </a:cubicBezTo>
                      <a:cubicBezTo>
                        <a:pt x="35" y="374"/>
                        <a:pt x="80" y="391"/>
                        <a:pt x="129" y="391"/>
                      </a:cubicBezTo>
                      <a:cubicBezTo>
                        <a:pt x="240" y="391"/>
                        <a:pt x="330" y="301"/>
                        <a:pt x="330" y="190"/>
                      </a:cubicBezTo>
                      <a:cubicBezTo>
                        <a:pt x="330" y="102"/>
                        <a:pt x="273" y="27"/>
                        <a:pt x="194" y="0"/>
                      </a:cubicBezTo>
                    </a:path>
                  </a:pathLst>
                </a:custGeom>
                <a:solidFill>
                  <a:srgbClr val="009925"/>
                </a:solidFill>
                <a:ln>
                  <a:noFill/>
                </a:ln>
              </p:spPr>
              <p:txBody>
                <a:bodyPr lIns="91425" tIns="45700" rIns="91425" bIns="45700" anchor="ctr" anchorCtr="0">
                  <a:noAutofit/>
                </a:bodyPr>
                <a:lstStyle/>
                <a:p>
                  <a:pPr marL="0" marR="0" lvl="0" indent="0" algn="ctr" rtl="0">
                    <a:spcBef>
                      <a:spcPts val="0"/>
                    </a:spcBef>
                    <a:buClr>
                      <a:schemeClr val="dk1"/>
                    </a:buClr>
                    <a:buFont typeface="Open Sans"/>
                    <a:buNone/>
                  </a:pPr>
                  <a:endParaRPr sz="1800" b="0" i="0" u="none" strike="noStrike" cap="none">
                    <a:solidFill>
                      <a:srgbClr val="FFFFFF"/>
                    </a:solidFill>
                    <a:latin typeface="Open Sans"/>
                    <a:ea typeface="Open Sans"/>
                    <a:cs typeface="Open Sans"/>
                    <a:sym typeface="Open Sans"/>
                  </a:endParaRPr>
                </a:p>
              </p:txBody>
            </p:sp>
            <p:sp>
              <p:nvSpPr>
                <p:cNvPr id="738" name="Shape 738"/>
                <p:cNvSpPr/>
                <p:nvPr/>
              </p:nvSpPr>
              <p:spPr>
                <a:xfrm>
                  <a:off x="-5080000" y="4040187"/>
                  <a:ext cx="542924" cy="781049"/>
                </a:xfrm>
                <a:custGeom>
                  <a:avLst/>
                  <a:gdLst/>
                  <a:ahLst/>
                  <a:cxnLst/>
                  <a:rect l="0" t="0" r="0" b="0"/>
                  <a:pathLst>
                    <a:path w="145" h="208" extrusionOk="0">
                      <a:moveTo>
                        <a:pt x="138" y="0"/>
                      </a:moveTo>
                      <a:cubicBezTo>
                        <a:pt x="117" y="7"/>
                        <a:pt x="95" y="11"/>
                        <a:pt x="72" y="11"/>
                      </a:cubicBezTo>
                      <a:cubicBezTo>
                        <a:pt x="49" y="11"/>
                        <a:pt x="27" y="7"/>
                        <a:pt x="7" y="0"/>
                      </a:cubicBezTo>
                      <a:cubicBezTo>
                        <a:pt x="7" y="0"/>
                        <a:pt x="7" y="0"/>
                        <a:pt x="7" y="0"/>
                      </a:cubicBezTo>
                      <a:cubicBezTo>
                        <a:pt x="7" y="0"/>
                        <a:pt x="7" y="0"/>
                        <a:pt x="7" y="0"/>
                      </a:cubicBezTo>
                      <a:cubicBezTo>
                        <a:pt x="2" y="17"/>
                        <a:pt x="0" y="35"/>
                        <a:pt x="0" y="53"/>
                      </a:cubicBezTo>
                      <a:cubicBezTo>
                        <a:pt x="0" y="115"/>
                        <a:pt x="28" y="171"/>
                        <a:pt x="72" y="208"/>
                      </a:cubicBezTo>
                      <a:cubicBezTo>
                        <a:pt x="117" y="171"/>
                        <a:pt x="145" y="115"/>
                        <a:pt x="145" y="53"/>
                      </a:cubicBezTo>
                      <a:cubicBezTo>
                        <a:pt x="145" y="35"/>
                        <a:pt x="142" y="17"/>
                        <a:pt x="138" y="0"/>
                      </a:cubicBezTo>
                      <a:cubicBezTo>
                        <a:pt x="138" y="0"/>
                        <a:pt x="138" y="0"/>
                        <a:pt x="138" y="0"/>
                      </a:cubicBezTo>
                      <a:cubicBezTo>
                        <a:pt x="138" y="0"/>
                        <a:pt x="138" y="0"/>
                        <a:pt x="138" y="0"/>
                      </a:cubicBezTo>
                    </a:path>
                  </a:pathLst>
                </a:custGeom>
                <a:solidFill>
                  <a:srgbClr val="004C12"/>
                </a:solidFill>
                <a:ln>
                  <a:noFill/>
                </a:ln>
              </p:spPr>
              <p:txBody>
                <a:bodyPr lIns="91425" tIns="45700" rIns="91425" bIns="45700" anchor="ctr" anchorCtr="0">
                  <a:noAutofit/>
                </a:bodyPr>
                <a:lstStyle/>
                <a:p>
                  <a:pPr marL="0" marR="0" lvl="0" indent="0" algn="ctr" rtl="0">
                    <a:spcBef>
                      <a:spcPts val="0"/>
                    </a:spcBef>
                    <a:buClr>
                      <a:schemeClr val="dk1"/>
                    </a:buClr>
                    <a:buFont typeface="Open Sans"/>
                    <a:buNone/>
                  </a:pPr>
                  <a:endParaRPr sz="1800" b="0" i="0" u="none" strike="noStrike" cap="none">
                    <a:solidFill>
                      <a:srgbClr val="FFFFFF"/>
                    </a:solidFill>
                    <a:latin typeface="Open Sans"/>
                    <a:ea typeface="Open Sans"/>
                    <a:cs typeface="Open Sans"/>
                    <a:sym typeface="Open Sans"/>
                  </a:endParaRPr>
                </a:p>
              </p:txBody>
            </p:sp>
            <p:sp>
              <p:nvSpPr>
                <p:cNvPr id="739" name="Shape 739"/>
                <p:cNvSpPr/>
                <p:nvPr/>
              </p:nvSpPr>
              <p:spPr>
                <a:xfrm>
                  <a:off x="-5564187" y="2570166"/>
                  <a:ext cx="1508125" cy="1092201"/>
                </a:xfrm>
                <a:custGeom>
                  <a:avLst/>
                  <a:gdLst/>
                  <a:ahLst/>
                  <a:cxnLst/>
                  <a:rect l="0" t="0" r="0" b="0"/>
                  <a:pathLst>
                    <a:path w="402" h="291" extrusionOk="0">
                      <a:moveTo>
                        <a:pt x="201" y="0"/>
                      </a:moveTo>
                      <a:cubicBezTo>
                        <a:pt x="90" y="0"/>
                        <a:pt x="0" y="90"/>
                        <a:pt x="0" y="201"/>
                      </a:cubicBezTo>
                      <a:cubicBezTo>
                        <a:pt x="0" y="220"/>
                        <a:pt x="2" y="238"/>
                        <a:pt x="7" y="255"/>
                      </a:cubicBezTo>
                      <a:cubicBezTo>
                        <a:pt x="7" y="255"/>
                        <a:pt x="7" y="255"/>
                        <a:pt x="7" y="255"/>
                      </a:cubicBezTo>
                      <a:cubicBezTo>
                        <a:pt x="7" y="255"/>
                        <a:pt x="7" y="255"/>
                        <a:pt x="7" y="255"/>
                      </a:cubicBezTo>
                      <a:cubicBezTo>
                        <a:pt x="27" y="248"/>
                        <a:pt x="49" y="244"/>
                        <a:pt x="72" y="244"/>
                      </a:cubicBezTo>
                      <a:cubicBezTo>
                        <a:pt x="121" y="244"/>
                        <a:pt x="166" y="262"/>
                        <a:pt x="201" y="291"/>
                      </a:cubicBezTo>
                      <a:cubicBezTo>
                        <a:pt x="201" y="291"/>
                        <a:pt x="201" y="291"/>
                        <a:pt x="201" y="291"/>
                      </a:cubicBezTo>
                      <a:cubicBezTo>
                        <a:pt x="201" y="291"/>
                        <a:pt x="201" y="291"/>
                        <a:pt x="201" y="291"/>
                      </a:cubicBezTo>
                      <a:cubicBezTo>
                        <a:pt x="236" y="262"/>
                        <a:pt x="281" y="244"/>
                        <a:pt x="330" y="244"/>
                      </a:cubicBezTo>
                      <a:cubicBezTo>
                        <a:pt x="353" y="244"/>
                        <a:pt x="375" y="248"/>
                        <a:pt x="395" y="255"/>
                      </a:cubicBezTo>
                      <a:cubicBezTo>
                        <a:pt x="395" y="255"/>
                        <a:pt x="395" y="255"/>
                        <a:pt x="395" y="255"/>
                      </a:cubicBezTo>
                      <a:cubicBezTo>
                        <a:pt x="395" y="255"/>
                        <a:pt x="395" y="255"/>
                        <a:pt x="395" y="255"/>
                      </a:cubicBezTo>
                      <a:cubicBezTo>
                        <a:pt x="400" y="238"/>
                        <a:pt x="402" y="220"/>
                        <a:pt x="402" y="201"/>
                      </a:cubicBezTo>
                      <a:cubicBezTo>
                        <a:pt x="402" y="90"/>
                        <a:pt x="312" y="0"/>
                        <a:pt x="201" y="0"/>
                      </a:cubicBezTo>
                    </a:path>
                  </a:pathLst>
                </a:custGeom>
                <a:solidFill>
                  <a:srgbClr val="487AEA"/>
                </a:solidFill>
                <a:ln>
                  <a:noFill/>
                </a:ln>
              </p:spPr>
              <p:txBody>
                <a:bodyPr lIns="91425" tIns="45700" rIns="91425" bIns="45700" anchor="ctr" anchorCtr="0">
                  <a:noAutofit/>
                </a:bodyPr>
                <a:lstStyle/>
                <a:p>
                  <a:pPr marL="0" marR="0" lvl="0" indent="0" algn="ctr" rtl="0">
                    <a:spcBef>
                      <a:spcPts val="0"/>
                    </a:spcBef>
                    <a:buClr>
                      <a:schemeClr val="dk1"/>
                    </a:buClr>
                    <a:buFont typeface="Open Sans"/>
                    <a:buNone/>
                  </a:pPr>
                  <a:endParaRPr sz="1800" b="0" i="0" u="none" strike="noStrike" cap="none">
                    <a:solidFill>
                      <a:srgbClr val="FFFFFF"/>
                    </a:solidFill>
                    <a:latin typeface="Open Sans"/>
                    <a:ea typeface="Open Sans"/>
                    <a:cs typeface="Open Sans"/>
                    <a:sym typeface="Open Sans"/>
                  </a:endParaRPr>
                </a:p>
              </p:txBody>
            </p:sp>
            <p:sp>
              <p:nvSpPr>
                <p:cNvPr id="740" name="Shape 740"/>
                <p:cNvSpPr/>
                <p:nvPr/>
              </p:nvSpPr>
              <p:spPr>
                <a:xfrm>
                  <a:off x="-4810125" y="3486151"/>
                  <a:ext cx="727074" cy="554038"/>
                </a:xfrm>
                <a:custGeom>
                  <a:avLst/>
                  <a:gdLst/>
                  <a:ahLst/>
                  <a:cxnLst/>
                  <a:rect l="0" t="0" r="0" b="0"/>
                  <a:pathLst>
                    <a:path w="194" h="148" extrusionOk="0">
                      <a:moveTo>
                        <a:pt x="129" y="0"/>
                      </a:moveTo>
                      <a:cubicBezTo>
                        <a:pt x="80" y="0"/>
                        <a:pt x="35" y="18"/>
                        <a:pt x="0" y="47"/>
                      </a:cubicBezTo>
                      <a:cubicBezTo>
                        <a:pt x="31" y="73"/>
                        <a:pt x="54" y="108"/>
                        <a:pt x="66" y="148"/>
                      </a:cubicBezTo>
                      <a:cubicBezTo>
                        <a:pt x="66" y="148"/>
                        <a:pt x="66" y="148"/>
                        <a:pt x="66" y="148"/>
                      </a:cubicBezTo>
                      <a:cubicBezTo>
                        <a:pt x="66" y="148"/>
                        <a:pt x="66" y="148"/>
                        <a:pt x="66" y="148"/>
                      </a:cubicBezTo>
                      <a:cubicBezTo>
                        <a:pt x="128" y="126"/>
                        <a:pt x="177" y="75"/>
                        <a:pt x="194" y="11"/>
                      </a:cubicBezTo>
                      <a:cubicBezTo>
                        <a:pt x="174" y="4"/>
                        <a:pt x="152" y="0"/>
                        <a:pt x="129" y="0"/>
                      </a:cubicBezTo>
                    </a:path>
                  </a:pathLst>
                </a:custGeom>
                <a:solidFill>
                  <a:srgbClr val="1547BE"/>
                </a:solidFill>
                <a:ln>
                  <a:noFill/>
                </a:ln>
              </p:spPr>
              <p:txBody>
                <a:bodyPr lIns="91425" tIns="45700" rIns="91425" bIns="45700" anchor="ctr" anchorCtr="0">
                  <a:noAutofit/>
                </a:bodyPr>
                <a:lstStyle/>
                <a:p>
                  <a:pPr marL="0" marR="0" lvl="0" indent="0" algn="ctr" rtl="0">
                    <a:spcBef>
                      <a:spcPts val="0"/>
                    </a:spcBef>
                    <a:buClr>
                      <a:schemeClr val="dk1"/>
                    </a:buClr>
                    <a:buFont typeface="Open Sans"/>
                    <a:buNone/>
                  </a:pPr>
                  <a:endParaRPr sz="1800" b="0" i="0" u="none" strike="noStrike" cap="none">
                    <a:solidFill>
                      <a:srgbClr val="FFFFFF"/>
                    </a:solidFill>
                    <a:latin typeface="Open Sans"/>
                    <a:ea typeface="Open Sans"/>
                    <a:cs typeface="Open Sans"/>
                    <a:sym typeface="Open Sans"/>
                  </a:endParaRPr>
                </a:p>
              </p:txBody>
            </p:sp>
            <p:sp>
              <p:nvSpPr>
                <p:cNvPr id="741" name="Shape 741"/>
                <p:cNvSpPr/>
                <p:nvPr/>
              </p:nvSpPr>
              <p:spPr>
                <a:xfrm>
                  <a:off x="-5054600" y="3662362"/>
                  <a:ext cx="492125" cy="419100"/>
                </a:xfrm>
                <a:custGeom>
                  <a:avLst/>
                  <a:gdLst/>
                  <a:ahLst/>
                  <a:cxnLst/>
                  <a:rect l="0" t="0" r="0" b="0"/>
                  <a:pathLst>
                    <a:path w="131" h="112" extrusionOk="0">
                      <a:moveTo>
                        <a:pt x="65" y="0"/>
                      </a:moveTo>
                      <a:cubicBezTo>
                        <a:pt x="34" y="26"/>
                        <a:pt x="11" y="61"/>
                        <a:pt x="0" y="101"/>
                      </a:cubicBezTo>
                      <a:cubicBezTo>
                        <a:pt x="20" y="108"/>
                        <a:pt x="42" y="112"/>
                        <a:pt x="65" y="112"/>
                      </a:cubicBezTo>
                      <a:cubicBezTo>
                        <a:pt x="88" y="112"/>
                        <a:pt x="110" y="108"/>
                        <a:pt x="131" y="101"/>
                      </a:cubicBezTo>
                      <a:cubicBezTo>
                        <a:pt x="119" y="61"/>
                        <a:pt x="96" y="26"/>
                        <a:pt x="65" y="0"/>
                      </a:cubicBezTo>
                      <a:cubicBezTo>
                        <a:pt x="65" y="0"/>
                        <a:pt x="65" y="0"/>
                        <a:pt x="65" y="0"/>
                      </a:cubicBezTo>
                      <a:cubicBezTo>
                        <a:pt x="65" y="0"/>
                        <a:pt x="65" y="0"/>
                        <a:pt x="65" y="0"/>
                      </a:cubicBezTo>
                    </a:path>
                  </a:pathLst>
                </a:custGeom>
                <a:solidFill>
                  <a:srgbClr val="222222"/>
                </a:solidFill>
                <a:ln>
                  <a:noFill/>
                </a:ln>
              </p:spPr>
              <p:txBody>
                <a:bodyPr lIns="91425" tIns="45700" rIns="91425" bIns="45700" anchor="t" anchorCtr="0">
                  <a:noAutofit/>
                </a:bodyPr>
                <a:lstStyle/>
                <a:p>
                  <a:pPr marL="0" marR="0" lvl="0" indent="0" algn="l" rtl="0">
                    <a:spcBef>
                      <a:spcPts val="0"/>
                    </a:spcBef>
                    <a:buClr>
                      <a:schemeClr val="dk1"/>
                    </a:buClr>
                    <a:buFont typeface="Open Sans"/>
                    <a:buNone/>
                  </a:pPr>
                  <a:endParaRPr sz="1800" b="0" i="0" u="none" strike="noStrike" cap="none">
                    <a:solidFill>
                      <a:srgbClr val="222222"/>
                    </a:solidFill>
                    <a:latin typeface="Open Sans"/>
                    <a:ea typeface="Open Sans"/>
                    <a:cs typeface="Open Sans"/>
                    <a:sym typeface="Open Sans"/>
                  </a:endParaRPr>
                </a:p>
              </p:txBody>
            </p:sp>
          </p:grpSp>
          <p:sp>
            <p:nvSpPr>
              <p:cNvPr id="742" name="Shape 742"/>
              <p:cNvSpPr/>
              <p:nvPr/>
            </p:nvSpPr>
            <p:spPr>
              <a:xfrm>
                <a:off x="2046907" y="3768319"/>
                <a:ext cx="511720" cy="389935"/>
              </a:xfrm>
              <a:custGeom>
                <a:avLst/>
                <a:gdLst/>
                <a:ahLst/>
                <a:cxnLst/>
                <a:rect l="0" t="0" r="0" b="0"/>
                <a:pathLst>
                  <a:path w="194" h="148" extrusionOk="0">
                    <a:moveTo>
                      <a:pt x="65" y="0"/>
                    </a:moveTo>
                    <a:cubicBezTo>
                      <a:pt x="42" y="0"/>
                      <a:pt x="20" y="4"/>
                      <a:pt x="0" y="11"/>
                    </a:cubicBezTo>
                    <a:cubicBezTo>
                      <a:pt x="18" y="75"/>
                      <a:pt x="66" y="126"/>
                      <a:pt x="129" y="148"/>
                    </a:cubicBezTo>
                    <a:cubicBezTo>
                      <a:pt x="129" y="148"/>
                      <a:pt x="129" y="148"/>
                      <a:pt x="129" y="148"/>
                    </a:cubicBezTo>
                    <a:cubicBezTo>
                      <a:pt x="129" y="148"/>
                      <a:pt x="129" y="148"/>
                      <a:pt x="129" y="148"/>
                    </a:cubicBezTo>
                    <a:cubicBezTo>
                      <a:pt x="140" y="108"/>
                      <a:pt x="163" y="73"/>
                      <a:pt x="194" y="47"/>
                    </a:cubicBezTo>
                    <a:cubicBezTo>
                      <a:pt x="159" y="18"/>
                      <a:pt x="114" y="0"/>
                      <a:pt x="65" y="0"/>
                    </a:cubicBezTo>
                  </a:path>
                </a:pathLst>
              </a:custGeom>
              <a:solidFill>
                <a:srgbClr val="B2850C"/>
              </a:solidFill>
              <a:ln>
                <a:noFill/>
              </a:ln>
            </p:spPr>
            <p:txBody>
              <a:bodyPr lIns="91425" tIns="45700" rIns="91425" bIns="45700" anchor="ctr" anchorCtr="0">
                <a:noAutofit/>
              </a:bodyPr>
              <a:lstStyle/>
              <a:p>
                <a:pPr marL="0" marR="0" lvl="0" indent="0" algn="ctr" rtl="0">
                  <a:spcBef>
                    <a:spcPts val="0"/>
                  </a:spcBef>
                  <a:buClr>
                    <a:schemeClr val="dk1"/>
                  </a:buClr>
                  <a:buFont typeface="Open Sans"/>
                  <a:buNone/>
                </a:pPr>
                <a:endParaRPr sz="1800" b="0" i="0" u="none" strike="noStrike" cap="none">
                  <a:solidFill>
                    <a:srgbClr val="FFFFFF"/>
                  </a:solidFill>
                  <a:latin typeface="Open Sans"/>
                  <a:ea typeface="Open Sans"/>
                  <a:cs typeface="Open Sans"/>
                  <a:sym typeface="Open Sans"/>
                </a:endParaRPr>
              </a:p>
            </p:txBody>
          </p:sp>
        </p:grpSp>
        <p:cxnSp>
          <p:nvCxnSpPr>
            <p:cNvPr id="743" name="Shape 743"/>
            <p:cNvCxnSpPr/>
            <p:nvPr/>
          </p:nvCxnSpPr>
          <p:spPr>
            <a:xfrm>
              <a:off x="1758051" y="4907582"/>
              <a:ext cx="1553127" cy="4632"/>
            </a:xfrm>
            <a:prstGeom prst="straightConnector1">
              <a:avLst/>
            </a:prstGeom>
            <a:noFill/>
            <a:ln w="28575" cap="flat" cmpd="sng">
              <a:solidFill>
                <a:srgbClr val="C5C5C5"/>
              </a:solidFill>
              <a:prstDash val="solid"/>
              <a:round/>
              <a:headEnd type="oval" w="med" len="med"/>
              <a:tailEnd type="triangle" w="med" len="med"/>
            </a:ln>
          </p:spPr>
        </p:cxnSp>
      </p:grpSp>
      <p:sp>
        <p:nvSpPr>
          <p:cNvPr id="759" name="Shape 759"/>
          <p:cNvSpPr txBox="1"/>
          <p:nvPr/>
        </p:nvSpPr>
        <p:spPr>
          <a:xfrm>
            <a:off x="755576" y="476672"/>
            <a:ext cx="7254300" cy="584700"/>
          </a:xfrm>
          <a:prstGeom prst="rect">
            <a:avLst/>
          </a:prstGeom>
          <a:noFill/>
          <a:ln>
            <a:noFill/>
          </a:ln>
        </p:spPr>
        <p:txBody>
          <a:bodyPr lIns="91425" tIns="45700" rIns="91425" bIns="45700" anchor="t" anchorCtr="0">
            <a:noAutofit/>
          </a:bodyPr>
          <a:lstStyle/>
          <a:p>
            <a:pPr marL="0" marR="0" lvl="0" indent="-69850" algn="l" rtl="0">
              <a:spcBef>
                <a:spcPts val="0"/>
              </a:spcBef>
              <a:spcAft>
                <a:spcPts val="0"/>
              </a:spcAft>
              <a:buSzPct val="34375"/>
              <a:buNone/>
            </a:pPr>
            <a:r>
              <a:rPr lang="en-US" sz="4400" dirty="0">
                <a:solidFill>
                  <a:srgbClr val="4285F4"/>
                </a:solidFill>
                <a:latin typeface="+mj-lt"/>
                <a:ea typeface="Open Sans"/>
                <a:cs typeface="Open Sans"/>
                <a:sym typeface="Open Sans"/>
              </a:rPr>
              <a:t>Similar Audiences</a:t>
            </a:r>
          </a:p>
        </p:txBody>
      </p:sp>
      <p:pic>
        <p:nvPicPr>
          <p:cNvPr id="20" name="Picture 19" descr="Final-L3ogo copy.png"/>
          <p:cNvPicPr>
            <a:picLocks noChangeAspect="1"/>
          </p:cNvPicPr>
          <p:nvPr/>
        </p:nvPicPr>
        <p:blipFill>
          <a:blip r:embed="rId6" cstate="print"/>
          <a:stretch>
            <a:fillRect/>
          </a:stretch>
        </p:blipFill>
        <p:spPr>
          <a:xfrm>
            <a:off x="7545772" y="6120680"/>
            <a:ext cx="1418716" cy="620688"/>
          </a:xfrm>
          <a:prstGeom prst="rect">
            <a:avLst/>
          </a:prstGeom>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457200" y="1189721"/>
            <a:ext cx="8237538" cy="59321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Arial"/>
              <a:buNone/>
            </a:pPr>
            <a:r>
              <a:rPr lang="en-US" sz="2000" b="0" i="0" u="none" strike="noStrike" cap="none" dirty="0">
                <a:solidFill>
                  <a:schemeClr val="tx1">
                    <a:lumMod val="50000"/>
                    <a:lumOff val="50000"/>
                  </a:schemeClr>
                </a:solidFill>
                <a:latin typeface="Open Sans"/>
                <a:ea typeface="Open Sans"/>
                <a:cs typeface="Open Sans"/>
                <a:sym typeface="Open Sans"/>
              </a:rPr>
              <a:t>Mix and match targeting types to find your exact consumers</a:t>
            </a:r>
          </a:p>
        </p:txBody>
      </p:sp>
      <p:sp>
        <p:nvSpPr>
          <p:cNvPr id="190" name="Shape 190"/>
          <p:cNvSpPr txBox="1">
            <a:spLocks noGrp="1"/>
          </p:cNvSpPr>
          <p:nvPr>
            <p:ph type="title"/>
          </p:nvPr>
        </p:nvSpPr>
        <p:spPr>
          <a:xfrm>
            <a:off x="457200" y="523411"/>
            <a:ext cx="8616630" cy="5293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b="0" i="0" u="none" strike="noStrike" cap="none" dirty="0">
                <a:solidFill>
                  <a:srgbClr val="4285F4"/>
                </a:solidFill>
                <a:ea typeface="Open Sans"/>
                <a:cs typeface="Open Sans"/>
                <a:sym typeface="Open Sans"/>
              </a:rPr>
              <a:t>Reaching your perfect audience</a:t>
            </a:r>
          </a:p>
        </p:txBody>
      </p:sp>
      <p:sp>
        <p:nvSpPr>
          <p:cNvPr id="192" name="Shape 192"/>
          <p:cNvSpPr txBox="1"/>
          <p:nvPr/>
        </p:nvSpPr>
        <p:spPr>
          <a:xfrm>
            <a:off x="3461016" y="3226975"/>
            <a:ext cx="2128753" cy="738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i="0" u="none" strike="noStrike" cap="none">
                <a:solidFill>
                  <a:srgbClr val="3366FF"/>
                </a:solidFill>
                <a:latin typeface="Open Sans"/>
                <a:ea typeface="Open Sans"/>
                <a:cs typeface="Open Sans"/>
                <a:sym typeface="Open Sans"/>
              </a:rPr>
              <a:t>Interest Categories: </a:t>
            </a:r>
            <a:br>
              <a:rPr lang="en-US" sz="1400" b="1" i="0" u="none" strike="noStrike" cap="none">
                <a:solidFill>
                  <a:srgbClr val="3366FF"/>
                </a:solidFill>
                <a:latin typeface="Open Sans"/>
                <a:ea typeface="Open Sans"/>
                <a:cs typeface="Open Sans"/>
                <a:sym typeface="Open Sans"/>
              </a:rPr>
            </a:br>
            <a:r>
              <a:rPr lang="en-US" sz="1400" b="0" i="0" u="none" strike="noStrike" cap="none">
                <a:solidFill>
                  <a:schemeClr val="dk2"/>
                </a:solidFill>
                <a:latin typeface="Open Sans"/>
                <a:ea typeface="Open Sans"/>
                <a:cs typeface="Open Sans"/>
                <a:sym typeface="Open Sans"/>
              </a:rPr>
              <a:t>Show ads based on inferred interests</a:t>
            </a:r>
          </a:p>
        </p:txBody>
      </p:sp>
      <p:sp>
        <p:nvSpPr>
          <p:cNvPr id="193" name="Shape 193"/>
          <p:cNvSpPr txBox="1"/>
          <p:nvPr/>
        </p:nvSpPr>
        <p:spPr>
          <a:xfrm>
            <a:off x="1151473" y="3226975"/>
            <a:ext cx="2071716" cy="738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i="0" u="none" strike="noStrike" cap="none" dirty="0">
                <a:solidFill>
                  <a:srgbClr val="3366FF"/>
                </a:solidFill>
                <a:latin typeface="Open Sans"/>
                <a:ea typeface="Open Sans"/>
                <a:cs typeface="Open Sans"/>
                <a:sym typeface="Open Sans"/>
              </a:rPr>
              <a:t>Demographics: </a:t>
            </a:r>
          </a:p>
          <a:p>
            <a:pPr marL="0" marR="0" lvl="0" indent="0" algn="l" rtl="0">
              <a:spcBef>
                <a:spcPts val="0"/>
              </a:spcBef>
              <a:buSzPct val="25000"/>
              <a:buNone/>
            </a:pPr>
            <a:r>
              <a:rPr lang="en-US" sz="1400" b="0" i="0" u="none" strike="noStrike" cap="none" dirty="0">
                <a:solidFill>
                  <a:schemeClr val="dk2"/>
                </a:solidFill>
                <a:latin typeface="Open Sans"/>
                <a:ea typeface="Open Sans"/>
                <a:cs typeface="Open Sans"/>
                <a:sym typeface="Open Sans"/>
              </a:rPr>
              <a:t>Show ads based on </a:t>
            </a:r>
            <a:br>
              <a:rPr lang="en-US" sz="1400" b="0" i="0" u="none" strike="noStrike" cap="none" dirty="0">
                <a:solidFill>
                  <a:schemeClr val="dk2"/>
                </a:solidFill>
                <a:latin typeface="Open Sans"/>
                <a:ea typeface="Open Sans"/>
                <a:cs typeface="Open Sans"/>
                <a:sym typeface="Open Sans"/>
              </a:rPr>
            </a:br>
            <a:r>
              <a:rPr lang="en-US" sz="1400" b="0" i="0" u="none" strike="noStrike" cap="none" dirty="0">
                <a:solidFill>
                  <a:schemeClr val="dk2"/>
                </a:solidFill>
                <a:latin typeface="Open Sans"/>
                <a:ea typeface="Open Sans"/>
                <a:cs typeface="Open Sans"/>
                <a:sym typeface="Open Sans"/>
              </a:rPr>
              <a:t>age and gender</a:t>
            </a:r>
          </a:p>
        </p:txBody>
      </p:sp>
      <p:sp>
        <p:nvSpPr>
          <p:cNvPr id="194" name="Shape 194"/>
          <p:cNvSpPr txBox="1"/>
          <p:nvPr/>
        </p:nvSpPr>
        <p:spPr>
          <a:xfrm>
            <a:off x="2401850" y="5362439"/>
            <a:ext cx="2106935" cy="738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i="0" u="none" strike="noStrike" cap="none">
                <a:solidFill>
                  <a:srgbClr val="3366FF"/>
                </a:solidFill>
                <a:latin typeface="Open Sans"/>
                <a:ea typeface="Open Sans"/>
                <a:cs typeface="Open Sans"/>
                <a:sym typeface="Open Sans"/>
              </a:rPr>
              <a:t>Placements: </a:t>
            </a:r>
            <a:br>
              <a:rPr lang="en-US" sz="1400" b="1" i="0" u="none" strike="noStrike" cap="none">
                <a:solidFill>
                  <a:srgbClr val="3366FF"/>
                </a:solidFill>
                <a:latin typeface="Open Sans"/>
                <a:ea typeface="Open Sans"/>
                <a:cs typeface="Open Sans"/>
                <a:sym typeface="Open Sans"/>
              </a:rPr>
            </a:br>
            <a:r>
              <a:rPr lang="en-US" sz="1400" b="0" i="0" u="none" strike="noStrike" cap="none">
                <a:solidFill>
                  <a:schemeClr val="dk2"/>
                </a:solidFill>
                <a:latin typeface="Open Sans"/>
                <a:ea typeface="Open Sans"/>
                <a:cs typeface="Open Sans"/>
                <a:sym typeface="Open Sans"/>
              </a:rPr>
              <a:t>Show ads on websites that you select</a:t>
            </a:r>
          </a:p>
        </p:txBody>
      </p:sp>
      <p:sp>
        <p:nvSpPr>
          <p:cNvPr id="195" name="Shape 195"/>
          <p:cNvSpPr txBox="1"/>
          <p:nvPr/>
        </p:nvSpPr>
        <p:spPr>
          <a:xfrm>
            <a:off x="5874271" y="3226983"/>
            <a:ext cx="1946599" cy="738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i="0" u="none" strike="noStrike" cap="none">
                <a:solidFill>
                  <a:srgbClr val="3366FF"/>
                </a:solidFill>
                <a:latin typeface="Open Sans"/>
                <a:ea typeface="Open Sans"/>
                <a:cs typeface="Open Sans"/>
                <a:sym typeface="Open Sans"/>
              </a:rPr>
              <a:t>Geography: </a:t>
            </a:r>
            <a:br>
              <a:rPr lang="en-US" sz="1400" b="1" i="0" u="none" strike="noStrike" cap="none">
                <a:solidFill>
                  <a:srgbClr val="3366FF"/>
                </a:solidFill>
                <a:latin typeface="Open Sans"/>
                <a:ea typeface="Open Sans"/>
                <a:cs typeface="Open Sans"/>
                <a:sym typeface="Open Sans"/>
              </a:rPr>
            </a:br>
            <a:r>
              <a:rPr lang="en-US" sz="1400" b="0" i="0" u="none" strike="noStrike" cap="none">
                <a:solidFill>
                  <a:schemeClr val="dk2"/>
                </a:solidFill>
                <a:latin typeface="Open Sans"/>
                <a:ea typeface="Open Sans"/>
                <a:cs typeface="Open Sans"/>
                <a:sym typeface="Open Sans"/>
              </a:rPr>
              <a:t>Show ads on based on city or state</a:t>
            </a:r>
          </a:p>
        </p:txBody>
      </p:sp>
      <p:pic>
        <p:nvPicPr>
          <p:cNvPr id="196" name="Shape 196"/>
          <p:cNvPicPr preferRelativeResize="0"/>
          <p:nvPr/>
        </p:nvPicPr>
        <p:blipFill rotWithShape="1">
          <a:blip r:embed="rId3" cstate="print">
            <a:alphaModFix/>
          </a:blip>
          <a:srcRect/>
          <a:stretch/>
        </p:blipFill>
        <p:spPr>
          <a:xfrm>
            <a:off x="3451867" y="1617084"/>
            <a:ext cx="1724390" cy="1724390"/>
          </a:xfrm>
          <a:prstGeom prst="rect">
            <a:avLst/>
          </a:prstGeom>
          <a:noFill/>
          <a:ln>
            <a:noFill/>
          </a:ln>
        </p:spPr>
      </p:pic>
      <p:pic>
        <p:nvPicPr>
          <p:cNvPr id="197" name="Shape 197"/>
          <p:cNvPicPr preferRelativeResize="0"/>
          <p:nvPr/>
        </p:nvPicPr>
        <p:blipFill rotWithShape="1">
          <a:blip r:embed="rId4" cstate="print">
            <a:alphaModFix/>
          </a:blip>
          <a:srcRect/>
          <a:stretch/>
        </p:blipFill>
        <p:spPr>
          <a:xfrm>
            <a:off x="5664694" y="1727341"/>
            <a:ext cx="1634369" cy="1634369"/>
          </a:xfrm>
          <a:prstGeom prst="rect">
            <a:avLst/>
          </a:prstGeom>
          <a:noFill/>
          <a:ln>
            <a:noFill/>
          </a:ln>
        </p:spPr>
      </p:pic>
      <p:pic>
        <p:nvPicPr>
          <p:cNvPr id="198" name="Shape 198"/>
          <p:cNvPicPr preferRelativeResize="0"/>
          <p:nvPr/>
        </p:nvPicPr>
        <p:blipFill rotWithShape="1">
          <a:blip r:embed="rId5" cstate="print">
            <a:alphaModFix/>
          </a:blip>
          <a:srcRect/>
          <a:stretch/>
        </p:blipFill>
        <p:spPr>
          <a:xfrm>
            <a:off x="2393881" y="4008482"/>
            <a:ext cx="1553718" cy="1553718"/>
          </a:xfrm>
          <a:prstGeom prst="rect">
            <a:avLst/>
          </a:prstGeom>
          <a:noFill/>
          <a:ln>
            <a:noFill/>
          </a:ln>
        </p:spPr>
      </p:pic>
      <p:pic>
        <p:nvPicPr>
          <p:cNvPr id="199" name="Shape 199"/>
          <p:cNvPicPr preferRelativeResize="0"/>
          <p:nvPr/>
        </p:nvPicPr>
        <p:blipFill rotWithShape="1">
          <a:blip r:embed="rId6" cstate="print">
            <a:alphaModFix/>
          </a:blip>
          <a:srcRect/>
          <a:stretch/>
        </p:blipFill>
        <p:spPr>
          <a:xfrm>
            <a:off x="4632119" y="3967376"/>
            <a:ext cx="1660304" cy="1660304"/>
          </a:xfrm>
          <a:prstGeom prst="rect">
            <a:avLst/>
          </a:prstGeom>
          <a:noFill/>
          <a:ln>
            <a:noFill/>
          </a:ln>
        </p:spPr>
      </p:pic>
      <p:pic>
        <p:nvPicPr>
          <p:cNvPr id="200" name="Shape 200"/>
          <p:cNvPicPr preferRelativeResize="0"/>
          <p:nvPr/>
        </p:nvPicPr>
        <p:blipFill rotWithShape="1">
          <a:blip r:embed="rId7" cstate="print">
            <a:alphaModFix/>
          </a:blip>
          <a:srcRect/>
          <a:stretch/>
        </p:blipFill>
        <p:spPr>
          <a:xfrm>
            <a:off x="1136011" y="1768832"/>
            <a:ext cx="1813913" cy="1813913"/>
          </a:xfrm>
          <a:prstGeom prst="rect">
            <a:avLst/>
          </a:prstGeom>
          <a:noFill/>
          <a:ln>
            <a:noFill/>
          </a:ln>
        </p:spPr>
      </p:pic>
      <p:sp>
        <p:nvSpPr>
          <p:cNvPr id="201" name="Shape 201"/>
          <p:cNvSpPr txBox="1"/>
          <p:nvPr/>
        </p:nvSpPr>
        <p:spPr>
          <a:xfrm>
            <a:off x="4711392" y="5362439"/>
            <a:ext cx="2123848" cy="738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i="0" u="none" strike="noStrike" cap="none">
                <a:solidFill>
                  <a:srgbClr val="3366FF"/>
                </a:solidFill>
                <a:latin typeface="Open Sans"/>
                <a:ea typeface="Open Sans"/>
                <a:cs typeface="Open Sans"/>
                <a:sym typeface="Open Sans"/>
              </a:rPr>
              <a:t>Topics: </a:t>
            </a:r>
            <a:br>
              <a:rPr lang="en-US" sz="1400" b="1" i="0" u="none" strike="noStrike" cap="none">
                <a:solidFill>
                  <a:srgbClr val="3366FF"/>
                </a:solidFill>
                <a:latin typeface="Open Sans"/>
                <a:ea typeface="Open Sans"/>
                <a:cs typeface="Open Sans"/>
                <a:sym typeface="Open Sans"/>
              </a:rPr>
            </a:br>
            <a:r>
              <a:rPr lang="en-US" sz="1400" b="0" i="0" u="none" strike="noStrike" cap="none">
                <a:solidFill>
                  <a:schemeClr val="dk2"/>
                </a:solidFill>
                <a:latin typeface="Open Sans"/>
                <a:ea typeface="Open Sans"/>
                <a:cs typeface="Open Sans"/>
                <a:sym typeface="Open Sans"/>
              </a:rPr>
              <a:t>Show ads on sites that cater to specific topics</a:t>
            </a:r>
          </a:p>
        </p:txBody>
      </p:sp>
      <p:pic>
        <p:nvPicPr>
          <p:cNvPr id="14" name="Picture 13" descr="Final-L3ogo copy.png"/>
          <p:cNvPicPr>
            <a:picLocks noChangeAspect="1"/>
          </p:cNvPicPr>
          <p:nvPr/>
        </p:nvPicPr>
        <p:blipFill>
          <a:blip r:embed="rId8" cstate="print"/>
          <a:stretch>
            <a:fillRect/>
          </a:stretch>
        </p:blipFill>
        <p:spPr>
          <a:xfrm>
            <a:off x="7545772" y="6120680"/>
            <a:ext cx="1418716" cy="620688"/>
          </a:xfrm>
          <a:prstGeom prst="rect">
            <a:avLst/>
          </a:prstGeom>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ctrTitle" idx="4294967295"/>
          </p:nvPr>
        </p:nvSpPr>
        <p:spPr>
          <a:xfrm>
            <a:off x="1835696" y="3068960"/>
            <a:ext cx="5400600" cy="864096"/>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GB" sz="9600" dirty="0" smtClean="0">
                <a:solidFill>
                  <a:srgbClr val="4A86E8"/>
                </a:solidFill>
                <a:latin typeface="Open Sans"/>
                <a:ea typeface="Open Sans"/>
                <a:cs typeface="Open Sans"/>
                <a:sym typeface="Open Sans"/>
              </a:rPr>
              <a:t>MOBILE</a:t>
            </a:r>
            <a:endParaRPr lang="en-GB" sz="9600" dirty="0">
              <a:solidFill>
                <a:srgbClr val="4A86E8"/>
              </a:solidFill>
              <a:latin typeface="Open Sans"/>
              <a:ea typeface="Open Sans"/>
              <a:cs typeface="Open Sans"/>
              <a:sym typeface="Open Sans"/>
            </a:endParaRPr>
          </a:p>
        </p:txBody>
      </p:sp>
      <p:sp>
        <p:nvSpPr>
          <p:cNvPr id="354" name="Shape 354"/>
          <p:cNvSpPr txBox="1"/>
          <p:nvPr/>
        </p:nvSpPr>
        <p:spPr>
          <a:xfrm>
            <a:off x="685800" y="3779837"/>
            <a:ext cx="4813200" cy="2493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355" name="Shape 355"/>
          <p:cNvSpPr txBox="1"/>
          <p:nvPr/>
        </p:nvSpPr>
        <p:spPr>
          <a:xfrm>
            <a:off x="0" y="6396037"/>
            <a:ext cx="9144000" cy="568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GB" sz="2000" b="1" i="0" u="none" strike="noStrike" cap="none">
                <a:solidFill>
                  <a:srgbClr val="FFFFFF"/>
                </a:solidFill>
                <a:latin typeface="Open Sans"/>
                <a:ea typeface="Open Sans"/>
                <a:cs typeface="Open Sans"/>
                <a:sym typeface="Open Sans"/>
              </a:rPr>
              <a:t>Structuring An Account For Success</a:t>
            </a:r>
          </a:p>
        </p:txBody>
      </p:sp>
      <p:sp>
        <p:nvSpPr>
          <p:cNvPr id="358" name="Shape 358"/>
          <p:cNvSpPr txBox="1"/>
          <p:nvPr/>
        </p:nvSpPr>
        <p:spPr>
          <a:xfrm>
            <a:off x="104110" y="865907"/>
            <a:ext cx="298800" cy="458399"/>
          </a:xfrm>
          <a:prstGeom prst="rect">
            <a:avLst/>
          </a:prstGeom>
          <a:noFill/>
          <a:ln>
            <a:noFill/>
          </a:ln>
        </p:spPr>
        <p:txBody>
          <a:bodyPr lIns="91425" tIns="91425" rIns="91425" bIns="91425" anchor="t" anchorCtr="0">
            <a:noAutofit/>
          </a:bodyPr>
          <a:lstStyle/>
          <a:p>
            <a:pPr lvl="0" rtl="0">
              <a:spcBef>
                <a:spcPts val="0"/>
              </a:spcBef>
              <a:buNone/>
            </a:pPr>
            <a:r>
              <a:rPr lang="en-GB" sz="1800">
                <a:solidFill>
                  <a:schemeClr val="lt1"/>
                </a:solidFill>
                <a:latin typeface="Open Sans"/>
                <a:ea typeface="Open Sans"/>
                <a:cs typeface="Open Sans"/>
                <a:sym typeface="Open Sans"/>
              </a:rPr>
              <a:t>1</a:t>
            </a:r>
          </a:p>
        </p:txBody>
      </p:sp>
      <p:pic>
        <p:nvPicPr>
          <p:cNvPr id="6" name="Picture 5" descr="Final-L3ogo copy.png"/>
          <p:cNvPicPr>
            <a:picLocks noChangeAspect="1"/>
          </p:cNvPicPr>
          <p:nvPr/>
        </p:nvPicPr>
        <p:blipFill>
          <a:blip r:embed="rId3" cstate="print"/>
          <a:stretch>
            <a:fillRect/>
          </a:stretch>
        </p:blipFill>
        <p:spPr>
          <a:xfrm>
            <a:off x="7545772" y="6120680"/>
            <a:ext cx="1418716" cy="620688"/>
          </a:xfrm>
          <a:prstGeom prst="rect">
            <a:avLst/>
          </a:prstGeom>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p:cNvPicPr preferRelativeResize="0"/>
          <p:nvPr/>
        </p:nvPicPr>
        <p:blipFill rotWithShape="1">
          <a:blip r:embed="rId3" cstate="print">
            <a:alphaModFix/>
          </a:blip>
          <a:srcRect l="6455" r="7471"/>
          <a:stretch/>
        </p:blipFill>
        <p:spPr>
          <a:xfrm>
            <a:off x="1" y="1"/>
            <a:ext cx="9144001" cy="6857999"/>
          </a:xfrm>
          <a:prstGeom prst="rect">
            <a:avLst/>
          </a:prstGeom>
          <a:noFill/>
          <a:ln>
            <a:noFill/>
          </a:ln>
        </p:spPr>
      </p:pic>
      <p:sp>
        <p:nvSpPr>
          <p:cNvPr id="188" name="Shape 188"/>
          <p:cNvSpPr/>
          <p:nvPr/>
        </p:nvSpPr>
        <p:spPr>
          <a:xfrm>
            <a:off x="1350" y="27385"/>
            <a:ext cx="9141300" cy="6857999"/>
          </a:xfrm>
          <a:prstGeom prst="rect">
            <a:avLst/>
          </a:prstGeom>
          <a:solidFill>
            <a:srgbClr val="333336">
              <a:alpha val="38820"/>
            </a:srgbClr>
          </a:solidFill>
          <a:ln>
            <a:noFill/>
          </a:ln>
        </p:spPr>
        <p:txBody>
          <a:bodyPr lIns="91425" tIns="45700" rIns="91425" bIns="45700" anchor="ctr" anchorCtr="0">
            <a:noAutofit/>
          </a:bodyPr>
          <a:lstStyle/>
          <a:p>
            <a:pPr marL="0" marR="0" lvl="0" indent="0" algn="ctr" rtl="0">
              <a:lnSpc>
                <a:spcPct val="95000"/>
              </a:lnSpc>
              <a:spcBef>
                <a:spcPts val="0"/>
              </a:spcBef>
              <a:spcAft>
                <a:spcPts val="0"/>
              </a:spcAft>
              <a:buNone/>
            </a:pPr>
            <a:endParaRPr sz="1600" b="0" i="0" u="none" strike="noStrike" cap="none">
              <a:solidFill>
                <a:srgbClr val="FFFFFF"/>
              </a:solidFill>
              <a:latin typeface="Helvetica Neue"/>
              <a:ea typeface="Helvetica Neue"/>
              <a:cs typeface="Helvetica Neue"/>
              <a:sym typeface="Helvetica Neue"/>
            </a:endParaRPr>
          </a:p>
        </p:txBody>
      </p:sp>
      <p:sp>
        <p:nvSpPr>
          <p:cNvPr id="189" name="Shape 189"/>
          <p:cNvSpPr/>
          <p:nvPr/>
        </p:nvSpPr>
        <p:spPr>
          <a:xfrm>
            <a:off x="507826" y="2655706"/>
            <a:ext cx="8002397" cy="3501665"/>
          </a:xfrm>
          <a:custGeom>
            <a:avLst/>
            <a:gdLst/>
            <a:ahLst/>
            <a:cxnLst/>
            <a:rect l="0" t="0" r="0" b="0"/>
            <a:pathLst>
              <a:path w="145399" h="105051" extrusionOk="0">
                <a:moveTo>
                  <a:pt x="0" y="97383"/>
                </a:moveTo>
                <a:lnTo>
                  <a:pt x="13483" y="89715"/>
                </a:lnTo>
                <a:lnTo>
                  <a:pt x="23451" y="83964"/>
                </a:lnTo>
                <a:lnTo>
                  <a:pt x="33036" y="75530"/>
                </a:lnTo>
                <a:lnTo>
                  <a:pt x="43771" y="71696"/>
                </a:lnTo>
                <a:lnTo>
                  <a:pt x="61791" y="62111"/>
                </a:lnTo>
                <a:lnTo>
                  <a:pt x="70226" y="50609"/>
                </a:lnTo>
                <a:lnTo>
                  <a:pt x="81727" y="46775"/>
                </a:lnTo>
                <a:lnTo>
                  <a:pt x="97830" y="42557"/>
                </a:lnTo>
                <a:lnTo>
                  <a:pt x="109715" y="33739"/>
                </a:lnTo>
                <a:lnTo>
                  <a:pt x="116233" y="26838"/>
                </a:lnTo>
                <a:lnTo>
                  <a:pt x="124668" y="25688"/>
                </a:lnTo>
                <a:lnTo>
                  <a:pt x="135403" y="9585"/>
                </a:lnTo>
                <a:lnTo>
                  <a:pt x="142304" y="4218"/>
                </a:lnTo>
                <a:lnTo>
                  <a:pt x="145371" y="0"/>
                </a:lnTo>
                <a:cubicBezTo>
                  <a:pt x="145380" y="34889"/>
                  <a:pt x="145390" y="69779"/>
                  <a:pt x="145399" y="104668"/>
                </a:cubicBezTo>
                <a:lnTo>
                  <a:pt x="64" y="105051"/>
                </a:lnTo>
                <a:cubicBezTo>
                  <a:pt x="43" y="102495"/>
                  <a:pt x="21" y="99939"/>
                  <a:pt x="0" y="97383"/>
                </a:cubicBezTo>
                <a:close/>
              </a:path>
            </a:pathLst>
          </a:custGeom>
          <a:solidFill>
            <a:srgbClr val="557DBF"/>
          </a:solidFill>
          <a:ln>
            <a:noFill/>
          </a:ln>
        </p:spPr>
        <p:txBody>
          <a:bodyPr lIns="91425" tIns="91425" rIns="91425" bIns="91425" anchor="ctr" anchorCtr="0">
            <a:noAutofit/>
          </a:bodyPr>
          <a:lstStyle/>
          <a:p>
            <a:pPr lvl="0">
              <a:spcBef>
                <a:spcPts val="0"/>
              </a:spcBef>
              <a:buNone/>
            </a:pPr>
            <a:endParaRPr/>
          </a:p>
        </p:txBody>
      </p:sp>
      <p:sp>
        <p:nvSpPr>
          <p:cNvPr id="190" name="Shape 190"/>
          <p:cNvSpPr/>
          <p:nvPr/>
        </p:nvSpPr>
        <p:spPr>
          <a:xfrm>
            <a:off x="521976" y="2552702"/>
            <a:ext cx="7991474" cy="3273323"/>
          </a:xfrm>
          <a:custGeom>
            <a:avLst/>
            <a:gdLst/>
            <a:ahLst/>
            <a:cxnLst/>
            <a:rect l="0" t="0" r="0" b="0"/>
            <a:pathLst>
              <a:path w="7991475" h="2457450" extrusionOk="0">
                <a:moveTo>
                  <a:pt x="0" y="2457450"/>
                </a:moveTo>
                <a:lnTo>
                  <a:pt x="1285807" y="2109788"/>
                </a:lnTo>
                <a:lnTo>
                  <a:pt x="1809750" y="1895475"/>
                </a:lnTo>
                <a:lnTo>
                  <a:pt x="2420550" y="1809750"/>
                </a:lnTo>
                <a:lnTo>
                  <a:pt x="3424924" y="1562100"/>
                </a:lnTo>
                <a:lnTo>
                  <a:pt x="3829050" y="1276350"/>
                </a:lnTo>
                <a:lnTo>
                  <a:pt x="5372100" y="1076325"/>
                </a:lnTo>
                <a:lnTo>
                  <a:pt x="6029325" y="866775"/>
                </a:lnTo>
                <a:lnTo>
                  <a:pt x="6362700" y="695325"/>
                </a:lnTo>
                <a:lnTo>
                  <a:pt x="6877050" y="638175"/>
                </a:lnTo>
                <a:lnTo>
                  <a:pt x="7496175" y="238125"/>
                </a:lnTo>
                <a:lnTo>
                  <a:pt x="7839075" y="114300"/>
                </a:lnTo>
                <a:lnTo>
                  <a:pt x="7991475" y="0"/>
                </a:lnTo>
              </a:path>
            </a:pathLst>
          </a:custGeom>
          <a:noFill/>
          <a:ln w="76200" cap="rnd"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191" name="Shape 191"/>
          <p:cNvSpPr txBox="1"/>
          <p:nvPr/>
        </p:nvSpPr>
        <p:spPr>
          <a:xfrm>
            <a:off x="91900" y="6454867"/>
            <a:ext cx="4862400" cy="343079"/>
          </a:xfrm>
          <a:prstGeom prst="rect">
            <a:avLst/>
          </a:prstGeom>
          <a:noFill/>
          <a:ln>
            <a:noFill/>
          </a:ln>
        </p:spPr>
        <p:txBody>
          <a:bodyPr lIns="91425" tIns="45700" rIns="91425" bIns="45700" anchor="ctr" anchorCtr="0">
            <a:noAutofit/>
          </a:bodyPr>
          <a:lstStyle/>
          <a:p>
            <a:pPr lvl="0" rtl="0">
              <a:spcBef>
                <a:spcPts val="0"/>
              </a:spcBef>
              <a:buNone/>
            </a:pPr>
            <a:r>
              <a:rPr lang="en-US" sz="1000" dirty="0">
                <a:solidFill>
                  <a:schemeClr val="lt1"/>
                </a:solidFill>
                <a:latin typeface="Open Sans"/>
                <a:ea typeface="Open Sans"/>
                <a:cs typeface="Open Sans"/>
                <a:sym typeface="Open Sans"/>
              </a:rPr>
              <a:t>Source: </a:t>
            </a:r>
            <a:r>
              <a:rPr lang="en-US" sz="1000" u="sng" dirty="0">
                <a:solidFill>
                  <a:schemeClr val="lt1"/>
                </a:solidFill>
                <a:latin typeface="Open Sans"/>
                <a:ea typeface="Open Sans"/>
                <a:cs typeface="Open Sans"/>
                <a:sym typeface="Open Sans"/>
                <a:hlinkClick r:id="rId4"/>
              </a:rPr>
              <a:t>Searchengineland.com</a:t>
            </a:r>
          </a:p>
        </p:txBody>
      </p:sp>
      <p:pic>
        <p:nvPicPr>
          <p:cNvPr id="192" name="Shape 192"/>
          <p:cNvPicPr preferRelativeResize="0"/>
          <p:nvPr/>
        </p:nvPicPr>
        <p:blipFill>
          <a:blip r:embed="rId5" cstate="print">
            <a:alphaModFix/>
          </a:blip>
          <a:stretch>
            <a:fillRect/>
          </a:stretch>
        </p:blipFill>
        <p:spPr>
          <a:xfrm>
            <a:off x="4077401" y="4668990"/>
            <a:ext cx="4342725" cy="1157040"/>
          </a:xfrm>
          <a:prstGeom prst="rect">
            <a:avLst/>
          </a:prstGeom>
          <a:noFill/>
          <a:ln>
            <a:noFill/>
          </a:ln>
        </p:spPr>
      </p:pic>
      <p:sp>
        <p:nvSpPr>
          <p:cNvPr id="193" name="Shape 193"/>
          <p:cNvSpPr txBox="1"/>
          <p:nvPr/>
        </p:nvSpPr>
        <p:spPr>
          <a:xfrm>
            <a:off x="457012" y="603541"/>
            <a:ext cx="8229600" cy="791999"/>
          </a:xfrm>
          <a:prstGeom prst="rect">
            <a:avLst/>
          </a:prstGeom>
          <a:noFill/>
          <a:ln>
            <a:noFill/>
          </a:ln>
        </p:spPr>
        <p:txBody>
          <a:bodyPr lIns="91425" tIns="91425" rIns="91425" bIns="91425" anchor="b" anchorCtr="0">
            <a:noAutofit/>
          </a:bodyPr>
          <a:lstStyle/>
          <a:p>
            <a:pPr lvl="0" rtl="0">
              <a:spcBef>
                <a:spcPts val="0"/>
              </a:spcBef>
              <a:buNone/>
            </a:pPr>
            <a:r>
              <a:rPr lang="en-US" sz="2400">
                <a:solidFill>
                  <a:srgbClr val="FFFFFF"/>
                </a:solidFill>
                <a:latin typeface="Open Sans"/>
                <a:ea typeface="Open Sans"/>
                <a:cs typeface="Open Sans"/>
                <a:sym typeface="Open Sans"/>
              </a:rPr>
              <a:t>The Mobile Revolution is already here</a:t>
            </a:r>
          </a:p>
        </p:txBody>
      </p:sp>
      <p:sp>
        <p:nvSpPr>
          <p:cNvPr id="194" name="Shape 194"/>
          <p:cNvSpPr txBox="1"/>
          <p:nvPr/>
        </p:nvSpPr>
        <p:spPr>
          <a:xfrm>
            <a:off x="3982050" y="5814307"/>
            <a:ext cx="4862400" cy="343079"/>
          </a:xfrm>
          <a:prstGeom prst="rect">
            <a:avLst/>
          </a:prstGeom>
          <a:noFill/>
          <a:ln>
            <a:noFill/>
          </a:ln>
        </p:spPr>
        <p:txBody>
          <a:bodyPr lIns="91425" tIns="45700" rIns="91425" bIns="45700" anchor="ctr" anchorCtr="0">
            <a:noAutofit/>
          </a:bodyPr>
          <a:lstStyle/>
          <a:p>
            <a:pPr lvl="0" rtl="0">
              <a:spcBef>
                <a:spcPts val="0"/>
              </a:spcBef>
              <a:buNone/>
            </a:pPr>
            <a:r>
              <a:rPr lang="en-US" sz="1000">
                <a:solidFill>
                  <a:schemeClr val="lt1"/>
                </a:solidFill>
                <a:latin typeface="Open Sans"/>
                <a:ea typeface="Open Sans"/>
                <a:cs typeface="Open Sans"/>
                <a:sym typeface="Open Sans"/>
              </a:rPr>
              <a:t>* In 10 countries including US and Japan</a:t>
            </a:r>
          </a:p>
        </p:txBody>
      </p:sp>
      <p:pic>
        <p:nvPicPr>
          <p:cNvPr id="10" name="Picture 9" descr="Final-L3ogo copy.png"/>
          <p:cNvPicPr>
            <a:picLocks noChangeAspect="1"/>
          </p:cNvPicPr>
          <p:nvPr/>
        </p:nvPicPr>
        <p:blipFill>
          <a:blip r:embed="rId6" cstate="print"/>
          <a:stretch>
            <a:fillRect/>
          </a:stretch>
        </p:blipFill>
        <p:spPr>
          <a:xfrm>
            <a:off x="7545772" y="6112752"/>
            <a:ext cx="1418716" cy="620688"/>
          </a:xfrm>
          <a:prstGeom prst="rect">
            <a:avLst/>
          </a:prstGeom>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p:nvPr/>
        </p:nvSpPr>
        <p:spPr>
          <a:xfrm>
            <a:off x="471377" y="867889"/>
            <a:ext cx="3020504" cy="3353199"/>
          </a:xfrm>
          <a:prstGeom prst="rect">
            <a:avLst/>
          </a:prstGeom>
          <a:noFill/>
          <a:ln>
            <a:noFill/>
          </a:ln>
        </p:spPr>
        <p:txBody>
          <a:bodyPr lIns="91425" tIns="91425" rIns="91425" bIns="91425" anchor="t" anchorCtr="0">
            <a:noAutofit/>
          </a:bodyPr>
          <a:lstStyle/>
          <a:p>
            <a:pPr lvl="0" rtl="0">
              <a:spcBef>
                <a:spcPts val="0"/>
              </a:spcBef>
              <a:buNone/>
            </a:pPr>
            <a:r>
              <a:rPr lang="en" sz="4400" dirty="0">
                <a:solidFill>
                  <a:srgbClr val="4285F4"/>
                </a:solidFill>
                <a:latin typeface="+mj-lt"/>
                <a:ea typeface="Roboto Slab"/>
                <a:cs typeface="Roboto Slab"/>
                <a:sym typeface="Roboto Slab"/>
              </a:rPr>
              <a:t>Mobile has </a:t>
            </a:r>
            <a:br>
              <a:rPr lang="en" sz="4400" dirty="0">
                <a:solidFill>
                  <a:srgbClr val="4285F4"/>
                </a:solidFill>
                <a:latin typeface="+mj-lt"/>
                <a:ea typeface="Roboto Slab"/>
                <a:cs typeface="Roboto Slab"/>
                <a:sym typeface="Roboto Slab"/>
              </a:rPr>
            </a:br>
            <a:r>
              <a:rPr lang="en" sz="4400" dirty="0">
                <a:solidFill>
                  <a:srgbClr val="4285F4"/>
                </a:solidFill>
                <a:latin typeface="+mj-lt"/>
                <a:ea typeface="Roboto Slab"/>
                <a:cs typeface="Roboto Slab"/>
                <a:sym typeface="Roboto Slab"/>
              </a:rPr>
              <a:t>surpassed desktop</a:t>
            </a:r>
          </a:p>
          <a:p>
            <a:pPr lvl="0" rtl="0">
              <a:spcBef>
                <a:spcPts val="0"/>
              </a:spcBef>
              <a:buNone/>
            </a:pPr>
            <a:r>
              <a:rPr lang="en" sz="4400" dirty="0">
                <a:solidFill>
                  <a:srgbClr val="4285F4"/>
                </a:solidFill>
                <a:latin typeface="+mj-lt"/>
                <a:ea typeface="Roboto Slab"/>
                <a:cs typeface="Roboto Slab"/>
                <a:sym typeface="Roboto Slab"/>
              </a:rPr>
              <a:t>in Canada</a:t>
            </a:r>
          </a:p>
        </p:txBody>
      </p:sp>
      <p:pic>
        <p:nvPicPr>
          <p:cNvPr id="291" name="Shape 291"/>
          <p:cNvPicPr preferRelativeResize="0"/>
          <p:nvPr/>
        </p:nvPicPr>
        <p:blipFill rotWithShape="1">
          <a:blip r:embed="rId3" cstate="print">
            <a:alphaModFix/>
          </a:blip>
          <a:srcRect l="48815" t="28299"/>
          <a:stretch/>
        </p:blipFill>
        <p:spPr>
          <a:xfrm>
            <a:off x="4131650" y="1416101"/>
            <a:ext cx="4828198" cy="5067399"/>
          </a:xfrm>
          <a:prstGeom prst="rect">
            <a:avLst/>
          </a:prstGeom>
          <a:noFill/>
          <a:ln>
            <a:noFill/>
          </a:ln>
        </p:spPr>
      </p:pic>
      <p:pic>
        <p:nvPicPr>
          <p:cNvPr id="5" name="Picture 4" descr="Final-L3ogo copy.png"/>
          <p:cNvPicPr>
            <a:picLocks noChangeAspect="1"/>
          </p:cNvPicPr>
          <p:nvPr/>
        </p:nvPicPr>
        <p:blipFill>
          <a:blip r:embed="rId4" cstate="print"/>
          <a:stretch>
            <a:fillRect/>
          </a:stretch>
        </p:blipFill>
        <p:spPr>
          <a:xfrm>
            <a:off x="7545772" y="6120680"/>
            <a:ext cx="1418716" cy="620688"/>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323528" y="1009885"/>
            <a:ext cx="8712310" cy="474899"/>
          </a:xfrm>
          <a:prstGeom prst="rect">
            <a:avLst/>
          </a:prstGeom>
          <a:noFill/>
          <a:ln>
            <a:noFill/>
          </a:ln>
        </p:spPr>
        <p:txBody>
          <a:bodyPr lIns="0" tIns="45700" rIns="91425" bIns="45700" anchor="b" anchorCtr="0">
            <a:noAutofit/>
          </a:bodyPr>
          <a:lstStyle/>
          <a:p>
            <a:pPr lvl="0" algn="l">
              <a:lnSpc>
                <a:spcPct val="90000"/>
              </a:lnSpc>
              <a:buSzPct val="25000"/>
            </a:pPr>
            <a:r>
              <a:rPr lang="en-GB" b="0" i="0" u="none" strike="noStrike" cap="none" dirty="0" smtClean="0">
                <a:solidFill>
                  <a:srgbClr val="4285F4"/>
                </a:solidFill>
              </a:rPr>
              <a:t>What </a:t>
            </a:r>
            <a:r>
              <a:rPr lang="en-GB" b="0" i="0" u="none" strike="noStrike" cap="none" dirty="0">
                <a:solidFill>
                  <a:srgbClr val="4285F4"/>
                </a:solidFill>
              </a:rPr>
              <a:t>is </a:t>
            </a:r>
            <a:r>
              <a:rPr lang="en-GB" dirty="0" smtClean="0">
                <a:solidFill>
                  <a:srgbClr val="4285F4"/>
                </a:solidFill>
              </a:rPr>
              <a:t>a key challenge for SMBs</a:t>
            </a:r>
            <a:r>
              <a:rPr lang="en-GB" b="0" i="0" u="none" strike="noStrike" cap="none" dirty="0" smtClean="0">
                <a:solidFill>
                  <a:srgbClr val="4285F4"/>
                </a:solidFill>
              </a:rPr>
              <a:t>?</a:t>
            </a:r>
            <a:endParaRPr lang="en-GB" b="0" i="0" u="none" strike="noStrike" cap="none" dirty="0">
              <a:solidFill>
                <a:srgbClr val="4285F4"/>
              </a:solidFill>
            </a:endParaRPr>
          </a:p>
        </p:txBody>
      </p:sp>
      <p:pic>
        <p:nvPicPr>
          <p:cNvPr id="248" name="Shape 248"/>
          <p:cNvPicPr preferRelativeResize="0">
            <a:picLocks noGrp="1"/>
          </p:cNvPicPr>
          <p:nvPr>
            <p:ph type="body" idx="4294967295"/>
          </p:nvPr>
        </p:nvPicPr>
        <p:blipFill rotWithShape="1">
          <a:blip r:embed="rId3" cstate="print">
            <a:alphaModFix/>
          </a:blip>
          <a:srcRect l="10077" r="10069"/>
          <a:stretch/>
        </p:blipFill>
        <p:spPr>
          <a:xfrm>
            <a:off x="0" y="2996953"/>
            <a:ext cx="4211960" cy="3888432"/>
          </a:xfrm>
          <a:prstGeom prst="rect">
            <a:avLst/>
          </a:prstGeom>
          <a:noFill/>
          <a:ln>
            <a:noFill/>
          </a:ln>
        </p:spPr>
      </p:pic>
      <p:pic>
        <p:nvPicPr>
          <p:cNvPr id="249" name="Shape 249"/>
          <p:cNvPicPr preferRelativeResize="0"/>
          <p:nvPr/>
        </p:nvPicPr>
        <p:blipFill rotWithShape="1">
          <a:blip r:embed="rId4" cstate="print">
            <a:alphaModFix/>
          </a:blip>
          <a:srcRect t="3033" b="3043"/>
          <a:stretch/>
        </p:blipFill>
        <p:spPr>
          <a:xfrm>
            <a:off x="4644008" y="2996953"/>
            <a:ext cx="4496335" cy="3861766"/>
          </a:xfrm>
          <a:prstGeom prst="rect">
            <a:avLst/>
          </a:prstGeom>
          <a:noFill/>
          <a:ln>
            <a:noFill/>
          </a:ln>
        </p:spPr>
      </p:pic>
      <p:sp>
        <p:nvSpPr>
          <p:cNvPr id="250" name="Shape 250"/>
          <p:cNvSpPr txBox="1"/>
          <p:nvPr/>
        </p:nvSpPr>
        <p:spPr>
          <a:xfrm>
            <a:off x="5040560" y="2331403"/>
            <a:ext cx="3851920" cy="4616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GB" sz="2400" b="0" i="0" u="none" strike="noStrike" cap="none" dirty="0" smtClean="0">
                <a:solidFill>
                  <a:schemeClr val="dk1"/>
                </a:solidFill>
                <a:latin typeface="Arial"/>
                <a:ea typeface="Arial"/>
                <a:cs typeface="Arial"/>
                <a:sym typeface="Arial"/>
              </a:rPr>
              <a:t>Target market </a:t>
            </a:r>
            <a:r>
              <a:rPr lang="en-GB" sz="2400" dirty="0" smtClean="0">
                <a:solidFill>
                  <a:schemeClr val="dk1"/>
                </a:solidFill>
                <a:latin typeface="Arial"/>
                <a:ea typeface="Arial"/>
                <a:cs typeface="Arial"/>
                <a:sym typeface="Arial"/>
              </a:rPr>
              <a:t>a</a:t>
            </a:r>
            <a:r>
              <a:rPr lang="en-GB" sz="2400" b="0" i="0" u="none" strike="noStrike" cap="none" dirty="0" smtClean="0">
                <a:solidFill>
                  <a:schemeClr val="dk1"/>
                </a:solidFill>
                <a:latin typeface="Arial"/>
                <a:ea typeface="Arial"/>
                <a:cs typeface="Arial"/>
                <a:sym typeface="Arial"/>
              </a:rPr>
              <a:t>wareness</a:t>
            </a:r>
            <a:r>
              <a:rPr lang="en-GB" sz="2400" b="0" i="0" u="none" strike="noStrike" cap="none" dirty="0">
                <a:solidFill>
                  <a:schemeClr val="dk1"/>
                </a:solidFill>
                <a:latin typeface="Arial"/>
                <a:ea typeface="Arial"/>
                <a:cs typeface="Arial"/>
                <a:sym typeface="Arial"/>
              </a:rPr>
              <a:t>?</a:t>
            </a:r>
          </a:p>
        </p:txBody>
      </p:sp>
      <p:sp>
        <p:nvSpPr>
          <p:cNvPr id="251" name="Shape 251"/>
          <p:cNvSpPr/>
          <p:nvPr/>
        </p:nvSpPr>
        <p:spPr>
          <a:xfrm>
            <a:off x="-55824" y="2348880"/>
            <a:ext cx="4411800" cy="4616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GB" sz="2400" dirty="0" smtClean="0">
                <a:solidFill>
                  <a:schemeClr val="dk1"/>
                </a:solidFill>
                <a:latin typeface="Arial"/>
                <a:ea typeface="Arial"/>
                <a:cs typeface="Arial"/>
                <a:sym typeface="Arial"/>
              </a:rPr>
              <a:t>Competitor down the street</a:t>
            </a:r>
            <a:r>
              <a:rPr lang="en-GB" sz="2400" b="0" i="0" u="none" strike="noStrike" cap="none" dirty="0" smtClean="0">
                <a:solidFill>
                  <a:schemeClr val="dk1"/>
                </a:solidFill>
                <a:latin typeface="Arial"/>
                <a:ea typeface="Arial"/>
                <a:cs typeface="Arial"/>
                <a:sym typeface="Arial"/>
              </a:rPr>
              <a:t>?</a:t>
            </a:r>
            <a:endParaRPr lang="en-GB" sz="2400" b="0" i="0" u="none" strike="noStrike" cap="none" dirty="0">
              <a:solidFill>
                <a:schemeClr val="dk1"/>
              </a:solidFill>
              <a:latin typeface="Arial"/>
              <a:ea typeface="Arial"/>
              <a:cs typeface="Arial"/>
              <a:sym typeface="Arial"/>
            </a:endParaRPr>
          </a:p>
        </p:txBody>
      </p:sp>
      <p:sp>
        <p:nvSpPr>
          <p:cNvPr id="253" name="Shape 253"/>
          <p:cNvSpPr txBox="1"/>
          <p:nvPr/>
        </p:nvSpPr>
        <p:spPr>
          <a:xfrm>
            <a:off x="104110" y="865907"/>
            <a:ext cx="298800" cy="458399"/>
          </a:xfrm>
          <a:prstGeom prst="rect">
            <a:avLst/>
          </a:prstGeom>
          <a:noFill/>
          <a:ln>
            <a:noFill/>
          </a:ln>
        </p:spPr>
        <p:txBody>
          <a:bodyPr lIns="91425" tIns="91425" rIns="91425" bIns="91425" anchor="t" anchorCtr="0">
            <a:noAutofit/>
          </a:bodyPr>
          <a:lstStyle/>
          <a:p>
            <a:pPr lvl="0" rtl="0">
              <a:spcBef>
                <a:spcPts val="0"/>
              </a:spcBef>
              <a:buNone/>
            </a:pPr>
            <a:r>
              <a:rPr lang="en-GB" sz="1800">
                <a:solidFill>
                  <a:schemeClr val="lt1"/>
                </a:solidFill>
                <a:latin typeface="Open Sans"/>
                <a:ea typeface="Open Sans"/>
                <a:cs typeface="Open Sans"/>
                <a:sym typeface="Open Sans"/>
              </a:rPr>
              <a:t>1</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3384" y="764704"/>
            <a:ext cx="9045120" cy="5024338"/>
          </a:xfrm>
          <a:prstGeom prst="rect">
            <a:avLst/>
          </a:prstGeom>
          <a:noFill/>
          <a:ln w="9525">
            <a:noFill/>
            <a:miter lim="800000"/>
            <a:headEnd/>
            <a:tailEnd/>
          </a:ln>
        </p:spPr>
      </p:pic>
      <p:sp>
        <p:nvSpPr>
          <p:cNvPr id="5" name="TextBox 4"/>
          <p:cNvSpPr txBox="1"/>
          <p:nvPr/>
        </p:nvSpPr>
        <p:spPr>
          <a:xfrm>
            <a:off x="179512" y="5373216"/>
            <a:ext cx="1872208" cy="369332"/>
          </a:xfrm>
          <a:prstGeom prst="rect">
            <a:avLst/>
          </a:prstGeom>
          <a:solidFill>
            <a:schemeClr val="bg1"/>
          </a:solidFill>
        </p:spPr>
        <p:txBody>
          <a:bodyPr wrap="square" rtlCol="0">
            <a:spAutoFit/>
          </a:bodyPr>
          <a:lstStyle/>
          <a:p>
            <a:endParaRPr lang="en-CA" dirty="0"/>
          </a:p>
        </p:txBody>
      </p:sp>
      <p:sp>
        <p:nvSpPr>
          <p:cNvPr id="6" name="TextBox 5"/>
          <p:cNvSpPr txBox="1"/>
          <p:nvPr/>
        </p:nvSpPr>
        <p:spPr>
          <a:xfrm>
            <a:off x="6948264" y="5445224"/>
            <a:ext cx="1872208" cy="369332"/>
          </a:xfrm>
          <a:prstGeom prst="rect">
            <a:avLst/>
          </a:prstGeom>
          <a:solidFill>
            <a:schemeClr val="bg1"/>
          </a:solidFill>
        </p:spPr>
        <p:txBody>
          <a:bodyPr wrap="square" rtlCol="0">
            <a:spAutoFit/>
          </a:bodyPr>
          <a:lstStyle/>
          <a:p>
            <a:endParaRPr lang="en-CA" dirty="0"/>
          </a:p>
        </p:txBody>
      </p:sp>
      <p:pic>
        <p:nvPicPr>
          <p:cNvPr id="7" name="Picture 6" descr="Final-L3ogo copy.png"/>
          <p:cNvPicPr>
            <a:picLocks noChangeAspect="1"/>
          </p:cNvPicPr>
          <p:nvPr/>
        </p:nvPicPr>
        <p:blipFill>
          <a:blip r:embed="rId3" cstate="print"/>
          <a:stretch>
            <a:fillRect/>
          </a:stretch>
        </p:blipFill>
        <p:spPr>
          <a:xfrm>
            <a:off x="7545772" y="6120680"/>
            <a:ext cx="1418716" cy="62068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4" name="Shape 354"/>
          <p:cNvSpPr txBox="1"/>
          <p:nvPr/>
        </p:nvSpPr>
        <p:spPr>
          <a:xfrm>
            <a:off x="685800" y="3779837"/>
            <a:ext cx="4813200" cy="2493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355" name="Shape 355"/>
          <p:cNvSpPr txBox="1"/>
          <p:nvPr/>
        </p:nvSpPr>
        <p:spPr>
          <a:xfrm>
            <a:off x="0" y="6396037"/>
            <a:ext cx="9144000" cy="568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GB" sz="2000" b="1" i="0" u="none" strike="noStrike" cap="none">
                <a:solidFill>
                  <a:srgbClr val="FFFFFF"/>
                </a:solidFill>
                <a:latin typeface="Open Sans"/>
                <a:ea typeface="Open Sans"/>
                <a:cs typeface="Open Sans"/>
                <a:sym typeface="Open Sans"/>
              </a:rPr>
              <a:t>Structuring An Account For Success</a:t>
            </a:r>
          </a:p>
        </p:txBody>
      </p:sp>
      <p:sp>
        <p:nvSpPr>
          <p:cNvPr id="358" name="Shape 358"/>
          <p:cNvSpPr txBox="1"/>
          <p:nvPr/>
        </p:nvSpPr>
        <p:spPr>
          <a:xfrm>
            <a:off x="104110" y="865907"/>
            <a:ext cx="298800" cy="458399"/>
          </a:xfrm>
          <a:prstGeom prst="rect">
            <a:avLst/>
          </a:prstGeom>
          <a:noFill/>
          <a:ln>
            <a:noFill/>
          </a:ln>
        </p:spPr>
        <p:txBody>
          <a:bodyPr lIns="91425" tIns="91425" rIns="91425" bIns="91425" anchor="t" anchorCtr="0">
            <a:noAutofit/>
          </a:bodyPr>
          <a:lstStyle/>
          <a:p>
            <a:pPr lvl="0" rtl="0">
              <a:spcBef>
                <a:spcPts val="0"/>
              </a:spcBef>
              <a:buNone/>
            </a:pPr>
            <a:r>
              <a:rPr lang="en-GB" sz="1800">
                <a:solidFill>
                  <a:schemeClr val="lt1"/>
                </a:solidFill>
                <a:latin typeface="Open Sans"/>
                <a:ea typeface="Open Sans"/>
                <a:cs typeface="Open Sans"/>
                <a:sym typeface="Open Sans"/>
              </a:rPr>
              <a:t>1</a:t>
            </a:r>
          </a:p>
        </p:txBody>
      </p:sp>
      <p:pic>
        <p:nvPicPr>
          <p:cNvPr id="11266" name="Picture 2" descr="http://jolietdowntown.com/wp-content/uploads/thank-you.jpg"/>
          <p:cNvPicPr>
            <a:picLocks noChangeAspect="1" noChangeArrowheads="1"/>
          </p:cNvPicPr>
          <p:nvPr/>
        </p:nvPicPr>
        <p:blipFill>
          <a:blip r:embed="rId3" cstate="print"/>
          <a:srcRect/>
          <a:stretch>
            <a:fillRect/>
          </a:stretch>
        </p:blipFill>
        <p:spPr bwMode="auto">
          <a:xfrm>
            <a:off x="1143446" y="116632"/>
            <a:ext cx="6668914" cy="6664103"/>
          </a:xfrm>
          <a:prstGeom prst="rect">
            <a:avLst/>
          </a:prstGeom>
          <a:noFill/>
        </p:spPr>
      </p:pic>
      <p:pic>
        <p:nvPicPr>
          <p:cNvPr id="6" name="Picture 5" descr="Final-L3ogo copy.png"/>
          <p:cNvPicPr>
            <a:picLocks noChangeAspect="1"/>
          </p:cNvPicPr>
          <p:nvPr/>
        </p:nvPicPr>
        <p:blipFill>
          <a:blip r:embed="rId4" cstate="print"/>
          <a:stretch>
            <a:fillRect/>
          </a:stretch>
        </p:blipFill>
        <p:spPr>
          <a:xfrm>
            <a:off x="7545772" y="6120680"/>
            <a:ext cx="1418716" cy="620688"/>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95536" y="476672"/>
            <a:ext cx="8395524" cy="1296144"/>
          </a:xfrm>
          <a:prstGeom prst="rect">
            <a:avLst/>
          </a:prstGeom>
          <a:noFill/>
          <a:ln>
            <a:noFill/>
          </a:ln>
        </p:spPr>
        <p:txBody>
          <a:bodyPr lIns="0" tIns="45700" rIns="91425" bIns="45700" anchor="b" anchorCtr="0">
            <a:noAutofit/>
          </a:bodyPr>
          <a:lstStyle/>
          <a:p>
            <a:pPr marL="0" marR="0" lvl="0" indent="0" algn="l" rtl="0">
              <a:lnSpc>
                <a:spcPct val="90000"/>
              </a:lnSpc>
              <a:spcBef>
                <a:spcPts val="0"/>
              </a:spcBef>
              <a:spcAft>
                <a:spcPts val="0"/>
              </a:spcAft>
              <a:buSzPct val="25000"/>
              <a:buNone/>
            </a:pPr>
            <a:r>
              <a:rPr lang="en-GB" b="0" u="none" strike="noStrike" cap="none" dirty="0">
                <a:solidFill>
                  <a:srgbClr val="4285F4"/>
                </a:solidFill>
                <a:ea typeface="Arial"/>
                <a:cs typeface="Arial"/>
                <a:sym typeface="Arial"/>
              </a:rPr>
              <a:t>If </a:t>
            </a:r>
            <a:r>
              <a:rPr lang="en-GB" b="0" u="none" strike="noStrike" cap="none" dirty="0" smtClean="0">
                <a:solidFill>
                  <a:srgbClr val="4285F4"/>
                </a:solidFill>
                <a:ea typeface="Arial"/>
                <a:cs typeface="Arial"/>
                <a:sym typeface="Arial"/>
              </a:rPr>
              <a:t>market </a:t>
            </a:r>
            <a:r>
              <a:rPr lang="en-GB" dirty="0">
                <a:solidFill>
                  <a:srgbClr val="4285F4"/>
                </a:solidFill>
                <a:ea typeface="Arial"/>
                <a:cs typeface="Arial"/>
                <a:sym typeface="Arial"/>
              </a:rPr>
              <a:t>a</a:t>
            </a:r>
            <a:r>
              <a:rPr lang="en-GB" b="0" u="none" strike="noStrike" cap="none" dirty="0" smtClean="0">
                <a:solidFill>
                  <a:srgbClr val="4285F4"/>
                </a:solidFill>
                <a:ea typeface="Arial"/>
                <a:cs typeface="Arial"/>
                <a:sym typeface="Arial"/>
              </a:rPr>
              <a:t>wareness </a:t>
            </a:r>
            <a:r>
              <a:rPr lang="en-GB" b="0" u="none" strike="noStrike" cap="none" dirty="0">
                <a:solidFill>
                  <a:srgbClr val="4285F4"/>
                </a:solidFill>
                <a:ea typeface="Arial"/>
                <a:cs typeface="Arial"/>
                <a:sym typeface="Arial"/>
              </a:rPr>
              <a:t>is </a:t>
            </a:r>
            <a:r>
              <a:rPr lang="en-GB" dirty="0">
                <a:solidFill>
                  <a:srgbClr val="4285F4"/>
                </a:solidFill>
              </a:rPr>
              <a:t>the</a:t>
            </a:r>
            <a:r>
              <a:rPr lang="en-GB" b="0" u="none" strike="noStrike" cap="none" dirty="0">
                <a:solidFill>
                  <a:srgbClr val="4285F4"/>
                </a:solidFill>
                <a:ea typeface="Arial"/>
                <a:cs typeface="Arial"/>
                <a:sym typeface="Arial"/>
              </a:rPr>
              <a:t> primary </a:t>
            </a:r>
            <a:r>
              <a:rPr lang="en-GB" b="0" u="none" strike="noStrike" cap="none" dirty="0" smtClean="0">
                <a:solidFill>
                  <a:srgbClr val="4285F4"/>
                </a:solidFill>
                <a:ea typeface="Arial"/>
                <a:cs typeface="Arial"/>
                <a:sym typeface="Arial"/>
              </a:rPr>
              <a:t>challenge</a:t>
            </a:r>
            <a:r>
              <a:rPr lang="en-GB" dirty="0" smtClean="0">
                <a:solidFill>
                  <a:srgbClr val="4285F4"/>
                </a:solidFill>
                <a:ea typeface="Arial"/>
                <a:cs typeface="Arial"/>
                <a:sym typeface="Arial"/>
              </a:rPr>
              <a:t>, w</a:t>
            </a:r>
            <a:r>
              <a:rPr lang="en-GB" b="0" u="none" strike="noStrike" cap="none" dirty="0" smtClean="0">
                <a:solidFill>
                  <a:srgbClr val="4285F4"/>
                </a:solidFill>
                <a:ea typeface="Arial"/>
                <a:cs typeface="Arial"/>
                <a:sym typeface="Arial"/>
              </a:rPr>
              <a:t>hat </a:t>
            </a:r>
            <a:r>
              <a:rPr lang="en-GB" b="0" u="none" strike="noStrike" cap="none" dirty="0">
                <a:solidFill>
                  <a:srgbClr val="4285F4"/>
                </a:solidFill>
                <a:ea typeface="Arial"/>
                <a:cs typeface="Arial"/>
                <a:sym typeface="Arial"/>
              </a:rPr>
              <a:t>is </a:t>
            </a:r>
            <a:r>
              <a:rPr lang="en-GB" dirty="0" smtClean="0">
                <a:solidFill>
                  <a:srgbClr val="4285F4"/>
                </a:solidFill>
              </a:rPr>
              <a:t>the solution?</a:t>
            </a:r>
            <a:endParaRPr lang="en-GB" b="0" u="none" strike="noStrike" cap="none" dirty="0">
              <a:solidFill>
                <a:srgbClr val="4285F4"/>
              </a:solidFill>
              <a:ea typeface="Arial"/>
              <a:cs typeface="Arial"/>
              <a:sym typeface="Arial"/>
            </a:endParaRPr>
          </a:p>
        </p:txBody>
      </p:sp>
      <p:pic>
        <p:nvPicPr>
          <p:cNvPr id="260" name="Shape 260"/>
          <p:cNvPicPr preferRelativeResize="0">
            <a:picLocks noGrp="1"/>
          </p:cNvPicPr>
          <p:nvPr>
            <p:ph type="body" idx="4294967295"/>
          </p:nvPr>
        </p:nvPicPr>
        <p:blipFill rotWithShape="1">
          <a:blip r:embed="rId3" cstate="print">
            <a:alphaModFix/>
          </a:blip>
          <a:srcRect/>
          <a:stretch/>
        </p:blipFill>
        <p:spPr>
          <a:xfrm>
            <a:off x="0" y="2636912"/>
            <a:ext cx="5796136" cy="4221088"/>
          </a:xfrm>
          <a:prstGeom prst="rect">
            <a:avLst/>
          </a:prstGeom>
          <a:noFill/>
          <a:ln>
            <a:noFill/>
          </a:ln>
        </p:spPr>
      </p:pic>
      <p:sp>
        <p:nvSpPr>
          <p:cNvPr id="259" name="Shape 259"/>
          <p:cNvSpPr txBox="1">
            <a:spLocks noGrp="1"/>
          </p:cNvSpPr>
          <p:nvPr>
            <p:ph type="body" idx="1"/>
          </p:nvPr>
        </p:nvSpPr>
        <p:spPr>
          <a:xfrm>
            <a:off x="4572000" y="2636912"/>
            <a:ext cx="4038599" cy="216024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GB" sz="6000" b="1" i="0" u="none" strike="noStrike" cap="none" dirty="0" smtClean="0">
                <a:solidFill>
                  <a:schemeClr val="dk1"/>
                </a:solidFill>
                <a:latin typeface="Arial"/>
                <a:ea typeface="Arial"/>
                <a:cs typeface="Arial"/>
                <a:sym typeface="Arial"/>
              </a:rPr>
              <a:t>GETTING FOUND</a:t>
            </a:r>
            <a:endParaRPr lang="en-GB" sz="6000" b="1" i="0" u="none" strike="noStrike" cap="none" dirty="0">
              <a:solidFill>
                <a:schemeClr val="dk1"/>
              </a:solidFill>
              <a:latin typeface="Arial"/>
              <a:ea typeface="Arial"/>
              <a:cs typeface="Arial"/>
              <a:sym typeface="Arial"/>
            </a:endParaRPr>
          </a:p>
        </p:txBody>
      </p:sp>
      <p:pic>
        <p:nvPicPr>
          <p:cNvPr id="5" name="Picture 4" descr="Final-L3ogo copy.png"/>
          <p:cNvPicPr>
            <a:picLocks noChangeAspect="1"/>
          </p:cNvPicPr>
          <p:nvPr/>
        </p:nvPicPr>
        <p:blipFill>
          <a:blip r:embed="rId4" cstate="print"/>
          <a:stretch>
            <a:fillRect/>
          </a:stretch>
        </p:blipFill>
        <p:spPr>
          <a:xfrm>
            <a:off x="7545772" y="6120680"/>
            <a:ext cx="1418716" cy="620688"/>
          </a:xfrm>
          <a:prstGeom prst="rect">
            <a:avLst/>
          </a:prstGeom>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328" y="1115452"/>
            <a:ext cx="9149506" cy="5214883"/>
          </a:xfrm>
          <a:prstGeom prst="rect">
            <a:avLst/>
          </a:prstGeom>
          <a:noFill/>
          <a:ln w="9525">
            <a:noFill/>
            <a:miter lim="800000"/>
            <a:headEnd/>
            <a:tailEnd/>
          </a:ln>
        </p:spPr>
      </p:pic>
      <p:sp>
        <p:nvSpPr>
          <p:cNvPr id="5" name="TextBox 4"/>
          <p:cNvSpPr txBox="1"/>
          <p:nvPr/>
        </p:nvSpPr>
        <p:spPr>
          <a:xfrm>
            <a:off x="7236296" y="6084004"/>
            <a:ext cx="1728192" cy="369332"/>
          </a:xfrm>
          <a:prstGeom prst="rect">
            <a:avLst/>
          </a:prstGeom>
          <a:solidFill>
            <a:schemeClr val="bg1"/>
          </a:solidFill>
        </p:spPr>
        <p:txBody>
          <a:bodyPr wrap="square" rtlCol="0">
            <a:spAutoFit/>
          </a:bodyPr>
          <a:lstStyle/>
          <a:p>
            <a:pPr algn="ctr"/>
            <a:endParaRPr lang="en-CA" dirty="0"/>
          </a:p>
        </p:txBody>
      </p:sp>
      <p:sp>
        <p:nvSpPr>
          <p:cNvPr id="6" name="TextBox 5"/>
          <p:cNvSpPr txBox="1"/>
          <p:nvPr/>
        </p:nvSpPr>
        <p:spPr>
          <a:xfrm>
            <a:off x="0" y="6011996"/>
            <a:ext cx="1728192" cy="369332"/>
          </a:xfrm>
          <a:prstGeom prst="rect">
            <a:avLst/>
          </a:prstGeom>
          <a:solidFill>
            <a:schemeClr val="bg1"/>
          </a:solidFill>
        </p:spPr>
        <p:txBody>
          <a:bodyPr wrap="square" rtlCol="0">
            <a:spAutoFit/>
          </a:bodyPr>
          <a:lstStyle/>
          <a:p>
            <a:pPr algn="ctr"/>
            <a:endParaRPr lang="en-CA" dirty="0"/>
          </a:p>
        </p:txBody>
      </p:sp>
      <p:sp>
        <p:nvSpPr>
          <p:cNvPr id="7" name="TextBox 6"/>
          <p:cNvSpPr txBox="1"/>
          <p:nvPr/>
        </p:nvSpPr>
        <p:spPr>
          <a:xfrm>
            <a:off x="179512" y="1250176"/>
            <a:ext cx="2736304" cy="369332"/>
          </a:xfrm>
          <a:prstGeom prst="rect">
            <a:avLst/>
          </a:prstGeom>
          <a:solidFill>
            <a:schemeClr val="bg1"/>
          </a:solidFill>
        </p:spPr>
        <p:txBody>
          <a:bodyPr wrap="square" rtlCol="0">
            <a:spAutoFit/>
          </a:bodyPr>
          <a:lstStyle/>
          <a:p>
            <a:endParaRPr lang="en-CA" dirty="0"/>
          </a:p>
        </p:txBody>
      </p:sp>
      <p:sp>
        <p:nvSpPr>
          <p:cNvPr id="8" name="Shape 258"/>
          <p:cNvSpPr txBox="1">
            <a:spLocks noGrp="1"/>
          </p:cNvSpPr>
          <p:nvPr>
            <p:ph type="title"/>
          </p:nvPr>
        </p:nvSpPr>
        <p:spPr>
          <a:xfrm>
            <a:off x="323528" y="260648"/>
            <a:ext cx="8856984" cy="864096"/>
          </a:xfrm>
          <a:prstGeom prst="rect">
            <a:avLst/>
          </a:prstGeom>
          <a:noFill/>
          <a:ln>
            <a:noFill/>
          </a:ln>
        </p:spPr>
        <p:txBody>
          <a:bodyPr lIns="0" tIns="45700" rIns="91425" bIns="45700" anchor="b" anchorCtr="0">
            <a:noAutofit/>
          </a:bodyPr>
          <a:lstStyle/>
          <a:p>
            <a:pPr marL="0" marR="0" lvl="0" indent="0" algn="l" rtl="0">
              <a:lnSpc>
                <a:spcPct val="90000"/>
              </a:lnSpc>
              <a:spcBef>
                <a:spcPts val="0"/>
              </a:spcBef>
              <a:spcAft>
                <a:spcPts val="0"/>
              </a:spcAft>
              <a:buSzPct val="25000"/>
              <a:buNone/>
            </a:pPr>
            <a:r>
              <a:rPr lang="en-GB" b="0" u="none" strike="noStrike" cap="none" dirty="0" smtClean="0">
                <a:solidFill>
                  <a:srgbClr val="4285F4"/>
                </a:solidFill>
                <a:ea typeface="Arial"/>
                <a:cs typeface="Arial"/>
                <a:sym typeface="Arial"/>
              </a:rPr>
              <a:t>Digital to dominant marketing spend</a:t>
            </a:r>
            <a:endParaRPr lang="en-GB" b="0" u="none" strike="noStrike" cap="none" dirty="0">
              <a:solidFill>
                <a:srgbClr val="4285F4"/>
              </a:solidFill>
              <a:ea typeface="Arial"/>
              <a:cs typeface="Arial"/>
              <a:sym typeface="Arial"/>
            </a:endParaRPr>
          </a:p>
        </p:txBody>
      </p:sp>
      <p:pic>
        <p:nvPicPr>
          <p:cNvPr id="9" name="Picture 8" descr="Final-L3ogo copy.png"/>
          <p:cNvPicPr>
            <a:picLocks noChangeAspect="1"/>
          </p:cNvPicPr>
          <p:nvPr/>
        </p:nvPicPr>
        <p:blipFill>
          <a:blip r:embed="rId3" cstate="print"/>
          <a:stretch>
            <a:fillRect/>
          </a:stretch>
        </p:blipFill>
        <p:spPr>
          <a:xfrm>
            <a:off x="7545772" y="6120680"/>
            <a:ext cx="1418716" cy="6206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ctrTitle" idx="4294967295"/>
          </p:nvPr>
        </p:nvSpPr>
        <p:spPr>
          <a:xfrm>
            <a:off x="395536" y="287436"/>
            <a:ext cx="8153399" cy="7653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GB" dirty="0">
                <a:solidFill>
                  <a:srgbClr val="4285F4"/>
                </a:solidFill>
                <a:ea typeface="Open Sans"/>
                <a:cs typeface="Open Sans"/>
                <a:sym typeface="Open Sans"/>
              </a:rPr>
              <a:t>Google </a:t>
            </a:r>
            <a:r>
              <a:rPr lang="en-GB" dirty="0" err="1">
                <a:solidFill>
                  <a:srgbClr val="4285F4"/>
                </a:solidFill>
                <a:ea typeface="Open Sans"/>
                <a:cs typeface="Open Sans"/>
                <a:sym typeface="Open Sans"/>
              </a:rPr>
              <a:t>AdWords</a:t>
            </a:r>
            <a:r>
              <a:rPr lang="en-GB" dirty="0">
                <a:solidFill>
                  <a:srgbClr val="4285F4"/>
                </a:solidFill>
                <a:ea typeface="Open Sans"/>
                <a:cs typeface="Open Sans"/>
                <a:sym typeface="Open Sans"/>
              </a:rPr>
              <a:t> </a:t>
            </a:r>
            <a:r>
              <a:rPr lang="en-GB" dirty="0" smtClean="0">
                <a:solidFill>
                  <a:srgbClr val="4285F4"/>
                </a:solidFill>
                <a:ea typeface="Open Sans"/>
                <a:cs typeface="Open Sans"/>
                <a:sym typeface="Open Sans"/>
              </a:rPr>
              <a:t>– Main Benefits</a:t>
            </a:r>
            <a:endParaRPr lang="en-GB" dirty="0">
              <a:solidFill>
                <a:srgbClr val="4285F4"/>
              </a:solidFill>
              <a:ea typeface="Open Sans"/>
              <a:cs typeface="Open Sans"/>
              <a:sym typeface="Open Sans"/>
            </a:endParaRPr>
          </a:p>
        </p:txBody>
      </p:sp>
      <p:graphicFrame>
        <p:nvGraphicFramePr>
          <p:cNvPr id="356" name="Shape 356"/>
          <p:cNvGraphicFramePr/>
          <p:nvPr/>
        </p:nvGraphicFramePr>
        <p:xfrm>
          <a:off x="300975" y="1662832"/>
          <a:ext cx="8606350" cy="3998416"/>
        </p:xfrm>
        <a:graphic>
          <a:graphicData uri="http://schemas.openxmlformats.org/drawingml/2006/table">
            <a:tbl>
              <a:tblPr>
                <a:noFill/>
              </a:tblPr>
              <a:tblGrid>
                <a:gridCol w="2104750"/>
                <a:gridCol w="6501600"/>
              </a:tblGrid>
              <a:tr h="872342">
                <a:tc>
                  <a:txBody>
                    <a:bodyPr/>
                    <a:lstStyle/>
                    <a:p>
                      <a:pPr lvl="0" rtl="0">
                        <a:lnSpc>
                          <a:spcPct val="95000"/>
                        </a:lnSpc>
                        <a:spcBef>
                          <a:spcPts val="3900"/>
                        </a:spcBef>
                        <a:spcAft>
                          <a:spcPts val="100"/>
                        </a:spcAft>
                        <a:buNone/>
                      </a:pPr>
                      <a:r>
                        <a:rPr lang="en-GB" sz="2000" dirty="0">
                          <a:solidFill>
                            <a:srgbClr val="4A86E8"/>
                          </a:solidFill>
                          <a:latin typeface="Open Sans"/>
                          <a:ea typeface="Open Sans"/>
                          <a:cs typeface="Open Sans"/>
                          <a:sym typeface="Open Sans"/>
                        </a:rPr>
                        <a:t>Reach</a:t>
                      </a:r>
                    </a:p>
                  </a:txBody>
                  <a:tcPr marL="91425" marR="91425" marT="121900" marB="121900" anchor="ctr"/>
                </a:tc>
                <a:tc>
                  <a:txBody>
                    <a:bodyPr/>
                    <a:lstStyle/>
                    <a:p>
                      <a:pPr lvl="0" rtl="0">
                        <a:lnSpc>
                          <a:spcPct val="115000"/>
                        </a:lnSpc>
                        <a:spcBef>
                          <a:spcPts val="0"/>
                        </a:spcBef>
                        <a:spcAft>
                          <a:spcPts val="100"/>
                        </a:spcAft>
                        <a:buNone/>
                      </a:pPr>
                      <a:r>
                        <a:rPr lang="en-GB" sz="2000" dirty="0" smtClean="0">
                          <a:solidFill>
                            <a:srgbClr val="333336"/>
                          </a:solidFill>
                          <a:latin typeface="Open Sans"/>
                          <a:ea typeface="Open Sans"/>
                          <a:cs typeface="Open Sans"/>
                          <a:sym typeface="Open Sans"/>
                        </a:rPr>
                        <a:t>Massive usage (</a:t>
                      </a:r>
                      <a:r>
                        <a:rPr lang="en-GB" sz="2000" dirty="0" smtClean="0">
                          <a:solidFill>
                            <a:srgbClr val="333336"/>
                          </a:solidFill>
                          <a:latin typeface="Open Sans"/>
                          <a:ea typeface="Open Sans"/>
                          <a:cs typeface="Open Sans"/>
                          <a:sym typeface="Open Sans"/>
                        </a:rPr>
                        <a:t>88% </a:t>
                      </a:r>
                      <a:r>
                        <a:rPr lang="en-GB" sz="2000" dirty="0" smtClean="0">
                          <a:solidFill>
                            <a:srgbClr val="333336"/>
                          </a:solidFill>
                          <a:latin typeface="Open Sans"/>
                          <a:ea typeface="Open Sans"/>
                          <a:cs typeface="Open Sans"/>
                          <a:sym typeface="Open Sans"/>
                        </a:rPr>
                        <a:t>Canada; 65% USA)</a:t>
                      </a:r>
                      <a:endParaRPr lang="en-GB" sz="2000" dirty="0">
                        <a:solidFill>
                          <a:srgbClr val="333336"/>
                        </a:solidFill>
                        <a:latin typeface="Open Sans"/>
                        <a:ea typeface="Open Sans"/>
                        <a:cs typeface="Open Sans"/>
                        <a:sym typeface="Open Sans"/>
                      </a:endParaRPr>
                    </a:p>
                  </a:txBody>
                  <a:tcPr marL="91425" marR="91425" marT="121900" marB="121900" anchor="ctr"/>
                </a:tc>
              </a:tr>
              <a:tr h="1048319">
                <a:tc>
                  <a:txBody>
                    <a:bodyPr/>
                    <a:lstStyle/>
                    <a:p>
                      <a:pPr lvl="0" rtl="0">
                        <a:lnSpc>
                          <a:spcPct val="95000"/>
                        </a:lnSpc>
                        <a:spcBef>
                          <a:spcPts val="3900"/>
                        </a:spcBef>
                        <a:spcAft>
                          <a:spcPts val="100"/>
                        </a:spcAft>
                        <a:buNone/>
                      </a:pPr>
                      <a:r>
                        <a:rPr lang="en-GB" sz="2000">
                          <a:solidFill>
                            <a:srgbClr val="4A86E8"/>
                          </a:solidFill>
                          <a:latin typeface="Open Sans"/>
                          <a:ea typeface="Open Sans"/>
                          <a:cs typeface="Open Sans"/>
                          <a:sym typeface="Open Sans"/>
                        </a:rPr>
                        <a:t>Relevance</a:t>
                      </a:r>
                    </a:p>
                  </a:txBody>
                  <a:tcPr marL="91425" marR="91425" marT="121900" marB="121900" anchor="ctr"/>
                </a:tc>
                <a:tc>
                  <a:txBody>
                    <a:bodyPr/>
                    <a:lstStyle/>
                    <a:p>
                      <a:pPr lvl="0" rtl="0">
                        <a:lnSpc>
                          <a:spcPct val="115000"/>
                        </a:lnSpc>
                        <a:spcBef>
                          <a:spcPts val="0"/>
                        </a:spcBef>
                        <a:spcAft>
                          <a:spcPts val="100"/>
                        </a:spcAft>
                        <a:buNone/>
                      </a:pPr>
                      <a:r>
                        <a:rPr lang="en-GB" sz="2000" dirty="0" smtClean="0">
                          <a:solidFill>
                            <a:srgbClr val="333336"/>
                          </a:solidFill>
                          <a:latin typeface="Open Sans"/>
                          <a:ea typeface="Open Sans"/>
                          <a:cs typeface="Open Sans"/>
                          <a:sym typeface="Open Sans"/>
                        </a:rPr>
                        <a:t>Your </a:t>
                      </a:r>
                      <a:r>
                        <a:rPr lang="en-GB" sz="2000" dirty="0">
                          <a:solidFill>
                            <a:srgbClr val="333336"/>
                          </a:solidFill>
                          <a:latin typeface="Open Sans"/>
                          <a:ea typeface="Open Sans"/>
                          <a:cs typeface="Open Sans"/>
                          <a:sym typeface="Open Sans"/>
                        </a:rPr>
                        <a:t>ad is seen only by prospects who </a:t>
                      </a:r>
                      <a:r>
                        <a:rPr lang="en-GB" sz="2000" dirty="0" smtClean="0">
                          <a:solidFill>
                            <a:srgbClr val="333336"/>
                          </a:solidFill>
                          <a:latin typeface="Open Sans"/>
                          <a:ea typeface="Open Sans"/>
                          <a:cs typeface="Open Sans"/>
                          <a:sym typeface="Open Sans"/>
                        </a:rPr>
                        <a:t>are </a:t>
                      </a:r>
                      <a:r>
                        <a:rPr lang="en-GB" sz="2000" dirty="0">
                          <a:solidFill>
                            <a:srgbClr val="333336"/>
                          </a:solidFill>
                          <a:latin typeface="Open Sans"/>
                          <a:ea typeface="Open Sans"/>
                          <a:cs typeface="Open Sans"/>
                          <a:sym typeface="Open Sans"/>
                        </a:rPr>
                        <a:t>looking for what you have to offer</a:t>
                      </a:r>
                    </a:p>
                  </a:txBody>
                  <a:tcPr marL="91425" marR="91425" marT="121900" marB="121900" anchor="ctr"/>
                </a:tc>
              </a:tr>
              <a:tr h="1084791">
                <a:tc>
                  <a:txBody>
                    <a:bodyPr/>
                    <a:lstStyle/>
                    <a:p>
                      <a:pPr lvl="0" rtl="0">
                        <a:lnSpc>
                          <a:spcPct val="95000"/>
                        </a:lnSpc>
                        <a:spcBef>
                          <a:spcPts val="3900"/>
                        </a:spcBef>
                        <a:spcAft>
                          <a:spcPts val="100"/>
                        </a:spcAft>
                        <a:buNone/>
                      </a:pPr>
                      <a:r>
                        <a:rPr lang="en-GB" sz="2000">
                          <a:solidFill>
                            <a:srgbClr val="4A86E8"/>
                          </a:solidFill>
                          <a:latin typeface="Open Sans"/>
                          <a:ea typeface="Open Sans"/>
                          <a:cs typeface="Open Sans"/>
                          <a:sym typeface="Open Sans"/>
                        </a:rPr>
                        <a:t>ROI</a:t>
                      </a:r>
                    </a:p>
                  </a:txBody>
                  <a:tcPr marL="91425" marR="91425" marT="121900" marB="121900" anchor="ctr"/>
                </a:tc>
                <a:tc>
                  <a:txBody>
                    <a:bodyPr/>
                    <a:lstStyle/>
                    <a:p>
                      <a:pPr lvl="0" rtl="0">
                        <a:lnSpc>
                          <a:spcPct val="115000"/>
                        </a:lnSpc>
                        <a:spcBef>
                          <a:spcPts val="0"/>
                        </a:spcBef>
                        <a:spcAft>
                          <a:spcPts val="100"/>
                        </a:spcAft>
                        <a:buNone/>
                      </a:pPr>
                      <a:r>
                        <a:rPr lang="en-GB" sz="2000" dirty="0" smtClean="0">
                          <a:solidFill>
                            <a:srgbClr val="333336"/>
                          </a:solidFill>
                          <a:latin typeface="Open Sans"/>
                          <a:ea typeface="Open Sans"/>
                          <a:cs typeface="Open Sans"/>
                          <a:sym typeface="Open Sans"/>
                        </a:rPr>
                        <a:t>Pay </a:t>
                      </a:r>
                      <a:r>
                        <a:rPr lang="en-GB" sz="2000" dirty="0">
                          <a:solidFill>
                            <a:srgbClr val="333336"/>
                          </a:solidFill>
                          <a:latin typeface="Open Sans"/>
                          <a:ea typeface="Open Sans"/>
                          <a:cs typeface="Open Sans"/>
                          <a:sym typeface="Open Sans"/>
                        </a:rPr>
                        <a:t>per click model </a:t>
                      </a:r>
                      <a:r>
                        <a:rPr lang="en-GB" sz="2000" dirty="0" smtClean="0">
                          <a:solidFill>
                            <a:srgbClr val="333336"/>
                          </a:solidFill>
                          <a:latin typeface="Open Sans"/>
                          <a:ea typeface="Open Sans"/>
                          <a:cs typeface="Open Sans"/>
                          <a:sym typeface="Open Sans"/>
                        </a:rPr>
                        <a:t>ensures </a:t>
                      </a:r>
                      <a:r>
                        <a:rPr lang="en-GB" sz="2000" dirty="0">
                          <a:solidFill>
                            <a:srgbClr val="333336"/>
                          </a:solidFill>
                          <a:latin typeface="Open Sans"/>
                          <a:ea typeface="Open Sans"/>
                          <a:cs typeface="Open Sans"/>
                          <a:sym typeface="Open Sans"/>
                        </a:rPr>
                        <a:t>that you are paying for qualified leads</a:t>
                      </a:r>
                    </a:p>
                  </a:txBody>
                  <a:tcPr marL="91425" marR="91425" marT="121900" marB="121900" anchor="ctr"/>
                </a:tc>
              </a:tr>
              <a:tr h="992964">
                <a:tc>
                  <a:txBody>
                    <a:bodyPr/>
                    <a:lstStyle/>
                    <a:p>
                      <a:pPr lvl="0" rtl="0">
                        <a:lnSpc>
                          <a:spcPct val="95000"/>
                        </a:lnSpc>
                        <a:spcBef>
                          <a:spcPts val="3900"/>
                        </a:spcBef>
                        <a:spcAft>
                          <a:spcPts val="100"/>
                        </a:spcAft>
                        <a:buNone/>
                      </a:pPr>
                      <a:r>
                        <a:rPr lang="en-GB" sz="2000" dirty="0" smtClean="0">
                          <a:solidFill>
                            <a:srgbClr val="4A86E8"/>
                          </a:solidFill>
                          <a:latin typeface="Open Sans"/>
                          <a:ea typeface="Open Sans"/>
                          <a:cs typeface="Open Sans"/>
                          <a:sym typeface="Open Sans"/>
                        </a:rPr>
                        <a:t>Tracking</a:t>
                      </a:r>
                      <a:endParaRPr lang="en-GB" sz="2000" dirty="0">
                        <a:solidFill>
                          <a:srgbClr val="4A86E8"/>
                        </a:solidFill>
                        <a:latin typeface="Open Sans"/>
                        <a:ea typeface="Open Sans"/>
                        <a:cs typeface="Open Sans"/>
                        <a:sym typeface="Open Sans"/>
                      </a:endParaRPr>
                    </a:p>
                  </a:txBody>
                  <a:tcPr marL="91425" marR="91425" marT="121900" marB="121900" anchor="ctr"/>
                </a:tc>
                <a:tc>
                  <a:txBody>
                    <a:bodyPr/>
                    <a:lstStyle/>
                    <a:p>
                      <a:pPr lvl="0" rtl="0">
                        <a:lnSpc>
                          <a:spcPct val="115000"/>
                        </a:lnSpc>
                        <a:spcBef>
                          <a:spcPts val="0"/>
                        </a:spcBef>
                        <a:spcAft>
                          <a:spcPts val="100"/>
                        </a:spcAft>
                        <a:buNone/>
                      </a:pPr>
                      <a:r>
                        <a:rPr lang="en-GB" sz="2000" dirty="0" smtClean="0">
                          <a:solidFill>
                            <a:srgbClr val="333336"/>
                          </a:solidFill>
                          <a:latin typeface="Open Sans"/>
                          <a:ea typeface="Open Sans"/>
                          <a:cs typeface="Open Sans"/>
                          <a:sym typeface="Open Sans"/>
                        </a:rPr>
                        <a:t>A</a:t>
                      </a:r>
                      <a:r>
                        <a:rPr lang="en-GB" sz="2000" baseline="0" dirty="0" smtClean="0">
                          <a:solidFill>
                            <a:srgbClr val="333336"/>
                          </a:solidFill>
                          <a:latin typeface="Open Sans"/>
                          <a:ea typeface="Open Sans"/>
                          <a:cs typeface="Open Sans"/>
                          <a:sym typeface="Open Sans"/>
                        </a:rPr>
                        <a:t>bility to track user behaviour easily and in detail.  This leads to further optimization.</a:t>
                      </a:r>
                      <a:endParaRPr lang="en-GB" sz="2000" dirty="0">
                        <a:solidFill>
                          <a:srgbClr val="333336"/>
                        </a:solidFill>
                        <a:latin typeface="Open Sans"/>
                        <a:ea typeface="Open Sans"/>
                        <a:cs typeface="Open Sans"/>
                        <a:sym typeface="Open Sans"/>
                      </a:endParaRPr>
                    </a:p>
                  </a:txBody>
                  <a:tcPr marL="91425" marR="91425" marT="121900" marB="121900" anchor="ctr"/>
                </a:tc>
              </a:tr>
            </a:tbl>
          </a:graphicData>
        </a:graphic>
      </p:graphicFrame>
      <p:pic>
        <p:nvPicPr>
          <p:cNvPr id="4" name="Picture 3" descr="Final-L3ogo copy.png"/>
          <p:cNvPicPr>
            <a:picLocks noChangeAspect="1"/>
          </p:cNvPicPr>
          <p:nvPr/>
        </p:nvPicPr>
        <p:blipFill>
          <a:blip r:embed="rId3" cstate="print"/>
          <a:stretch>
            <a:fillRect/>
          </a:stretch>
        </p:blipFill>
        <p:spPr>
          <a:xfrm>
            <a:off x="7545772" y="6120680"/>
            <a:ext cx="1418716" cy="620688"/>
          </a:xfrm>
          <a:prstGeom prst="rect">
            <a:avLst/>
          </a:prstGeom>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ctrTitle" idx="4294967295"/>
          </p:nvPr>
        </p:nvSpPr>
        <p:spPr>
          <a:xfrm>
            <a:off x="2555776" y="2636912"/>
            <a:ext cx="3816424" cy="144016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GB" sz="9600" dirty="0" smtClean="0">
                <a:solidFill>
                  <a:srgbClr val="4285F4"/>
                </a:solidFill>
                <a:ea typeface="Open Sans"/>
                <a:cs typeface="Open Sans"/>
                <a:sym typeface="Open Sans"/>
              </a:rPr>
              <a:t>Search</a:t>
            </a:r>
            <a:endParaRPr lang="en-GB" sz="9600" dirty="0">
              <a:solidFill>
                <a:srgbClr val="4285F4"/>
              </a:solidFill>
              <a:ea typeface="Open Sans"/>
              <a:cs typeface="Open Sans"/>
              <a:sym typeface="Open Sans"/>
            </a:endParaRPr>
          </a:p>
        </p:txBody>
      </p:sp>
      <p:sp>
        <p:nvSpPr>
          <p:cNvPr id="354" name="Shape 354"/>
          <p:cNvSpPr txBox="1"/>
          <p:nvPr/>
        </p:nvSpPr>
        <p:spPr>
          <a:xfrm>
            <a:off x="685800" y="3779837"/>
            <a:ext cx="4813200" cy="2493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355" name="Shape 355"/>
          <p:cNvSpPr txBox="1"/>
          <p:nvPr/>
        </p:nvSpPr>
        <p:spPr>
          <a:xfrm>
            <a:off x="0" y="6396037"/>
            <a:ext cx="9144000" cy="568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GB" sz="2000" b="1" i="0" u="none" strike="noStrike" cap="none">
                <a:solidFill>
                  <a:srgbClr val="FFFFFF"/>
                </a:solidFill>
                <a:latin typeface="Open Sans"/>
                <a:ea typeface="Open Sans"/>
                <a:cs typeface="Open Sans"/>
                <a:sym typeface="Open Sans"/>
              </a:rPr>
              <a:t>Structuring An Account For Success</a:t>
            </a:r>
          </a:p>
        </p:txBody>
      </p:sp>
      <p:sp>
        <p:nvSpPr>
          <p:cNvPr id="358" name="Shape 358"/>
          <p:cNvSpPr txBox="1"/>
          <p:nvPr/>
        </p:nvSpPr>
        <p:spPr>
          <a:xfrm>
            <a:off x="104110" y="865907"/>
            <a:ext cx="298800" cy="458399"/>
          </a:xfrm>
          <a:prstGeom prst="rect">
            <a:avLst/>
          </a:prstGeom>
          <a:noFill/>
          <a:ln>
            <a:noFill/>
          </a:ln>
        </p:spPr>
        <p:txBody>
          <a:bodyPr lIns="91425" tIns="91425" rIns="91425" bIns="91425" anchor="t" anchorCtr="0">
            <a:noAutofit/>
          </a:bodyPr>
          <a:lstStyle/>
          <a:p>
            <a:pPr lvl="0" rtl="0">
              <a:spcBef>
                <a:spcPts val="0"/>
              </a:spcBef>
              <a:buNone/>
            </a:pPr>
            <a:r>
              <a:rPr lang="en-GB" sz="1800">
                <a:solidFill>
                  <a:schemeClr val="lt1"/>
                </a:solidFill>
                <a:latin typeface="Open Sans"/>
                <a:ea typeface="Open Sans"/>
                <a:cs typeface="Open Sans"/>
                <a:sym typeface="Open Sans"/>
              </a:rPr>
              <a:t>1</a:t>
            </a:r>
          </a:p>
        </p:txBody>
      </p:sp>
      <p:pic>
        <p:nvPicPr>
          <p:cNvPr id="6" name="Picture 5" descr="Final-L3ogo copy.png"/>
          <p:cNvPicPr>
            <a:picLocks noChangeAspect="1"/>
          </p:cNvPicPr>
          <p:nvPr/>
        </p:nvPicPr>
        <p:blipFill>
          <a:blip r:embed="rId3" cstate="print"/>
          <a:stretch>
            <a:fillRect/>
          </a:stretch>
        </p:blipFill>
        <p:spPr>
          <a:xfrm>
            <a:off x="7545772" y="6120680"/>
            <a:ext cx="1418716" cy="620688"/>
          </a:xfrm>
          <a:prstGeom prst="rect">
            <a:avLst/>
          </a:prstGeom>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p:nvPr/>
        </p:nvSpPr>
        <p:spPr>
          <a:xfrm>
            <a:off x="437221" y="4042826"/>
            <a:ext cx="4520999" cy="2331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364" name="Shape 364"/>
          <p:cNvSpPr txBox="1"/>
          <p:nvPr/>
        </p:nvSpPr>
        <p:spPr>
          <a:xfrm>
            <a:off x="-206950" y="6488559"/>
            <a:ext cx="8588999" cy="531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GB" sz="2000" b="1" i="0" u="none" strike="noStrike" cap="none">
                <a:solidFill>
                  <a:srgbClr val="FFFFFF"/>
                </a:solidFill>
                <a:latin typeface="Open Sans"/>
                <a:ea typeface="Open Sans"/>
                <a:cs typeface="Open Sans"/>
                <a:sym typeface="Open Sans"/>
              </a:rPr>
              <a:t>Structuring An Account For Success</a:t>
            </a:r>
          </a:p>
        </p:txBody>
      </p:sp>
      <p:sp>
        <p:nvSpPr>
          <p:cNvPr id="365" name="Shape 365"/>
          <p:cNvSpPr txBox="1"/>
          <p:nvPr/>
        </p:nvSpPr>
        <p:spPr>
          <a:xfrm>
            <a:off x="-45907" y="574574"/>
            <a:ext cx="5139899" cy="426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p:txBody>
      </p:sp>
      <p:pic>
        <p:nvPicPr>
          <p:cNvPr id="366" name="Shape 366"/>
          <p:cNvPicPr preferRelativeResize="0"/>
          <p:nvPr/>
        </p:nvPicPr>
        <p:blipFill>
          <a:blip r:embed="rId3" cstate="print">
            <a:alphaModFix/>
          </a:blip>
          <a:stretch>
            <a:fillRect/>
          </a:stretch>
        </p:blipFill>
        <p:spPr>
          <a:xfrm>
            <a:off x="1305450" y="476672"/>
            <a:ext cx="6074862" cy="6251602"/>
          </a:xfrm>
          <a:prstGeom prst="rect">
            <a:avLst/>
          </a:prstGeom>
          <a:noFill/>
          <a:ln>
            <a:noFill/>
          </a:ln>
        </p:spPr>
      </p:pic>
      <p:sp>
        <p:nvSpPr>
          <p:cNvPr id="367" name="Shape 367"/>
          <p:cNvSpPr/>
          <p:nvPr/>
        </p:nvSpPr>
        <p:spPr>
          <a:xfrm>
            <a:off x="1938060" y="527576"/>
            <a:ext cx="1769700" cy="227400"/>
          </a:xfrm>
          <a:prstGeom prst="roundRect">
            <a:avLst>
              <a:gd name="adj" fmla="val 2806"/>
            </a:avLst>
          </a:prstGeom>
          <a:solidFill>
            <a:srgbClr val="FBEFCE">
              <a:alpha val="14900"/>
            </a:srgbClr>
          </a:solidFill>
          <a:ln w="19050" cap="flat" cmpd="sng">
            <a:solidFill>
              <a:srgbClr val="EEB211"/>
            </a:solidFill>
            <a:prstDash val="dash"/>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68" name="Shape 368"/>
          <p:cNvSpPr/>
          <p:nvPr/>
        </p:nvSpPr>
        <p:spPr>
          <a:xfrm>
            <a:off x="4083105" y="724553"/>
            <a:ext cx="1424999" cy="472199"/>
          </a:xfrm>
          <a:prstGeom prst="wedgeRectCallout">
            <a:avLst>
              <a:gd name="adj1" fmla="val -72816"/>
              <a:gd name="adj2" fmla="val -80841"/>
            </a:avLst>
          </a:prstGeom>
          <a:solidFill>
            <a:srgbClr val="FBEFCE"/>
          </a:solidFill>
          <a:ln w="9525" cap="flat" cmpd="sng">
            <a:solidFill>
              <a:srgbClr val="EEB211"/>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GB" sz="1600" i="0" u="none" strike="noStrike" cap="none">
                <a:solidFill>
                  <a:srgbClr val="FF0000"/>
                </a:solidFill>
                <a:latin typeface="Arial"/>
                <a:ea typeface="Arial"/>
                <a:cs typeface="Arial"/>
                <a:sym typeface="Arial"/>
              </a:rPr>
              <a:t>Search Query</a:t>
            </a:r>
          </a:p>
        </p:txBody>
      </p:sp>
      <p:sp>
        <p:nvSpPr>
          <p:cNvPr id="370" name="Shape 370"/>
          <p:cNvSpPr/>
          <p:nvPr/>
        </p:nvSpPr>
        <p:spPr>
          <a:xfrm>
            <a:off x="1928332" y="1442273"/>
            <a:ext cx="2999400" cy="1628400"/>
          </a:xfrm>
          <a:prstGeom prst="roundRect">
            <a:avLst>
              <a:gd name="adj" fmla="val 0"/>
            </a:avLst>
          </a:prstGeom>
          <a:solidFill>
            <a:srgbClr val="009925">
              <a:alpha val="14900"/>
            </a:srgbClr>
          </a:solidFill>
          <a:ln w="19050" cap="flat" cmpd="sng">
            <a:solidFill>
              <a:srgbClr val="009925"/>
            </a:solidFill>
            <a:prstDash val="dash"/>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72" name="Shape 372"/>
          <p:cNvSpPr/>
          <p:nvPr/>
        </p:nvSpPr>
        <p:spPr>
          <a:xfrm>
            <a:off x="1908163" y="3140968"/>
            <a:ext cx="2999400" cy="3628766"/>
          </a:xfrm>
          <a:prstGeom prst="roundRect">
            <a:avLst>
              <a:gd name="adj" fmla="val 2806"/>
            </a:avLst>
          </a:prstGeom>
          <a:solidFill>
            <a:srgbClr val="3369E8">
              <a:alpha val="14900"/>
            </a:srgbClr>
          </a:solidFill>
          <a:ln w="19050" cap="flat" cmpd="sng">
            <a:solidFill>
              <a:srgbClr val="3369E8"/>
            </a:solidFill>
            <a:prstDash val="dash"/>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73" name="Shape 373"/>
          <p:cNvSpPr/>
          <p:nvPr/>
        </p:nvSpPr>
        <p:spPr>
          <a:xfrm>
            <a:off x="703024" y="3717032"/>
            <a:ext cx="932999" cy="799499"/>
          </a:xfrm>
          <a:prstGeom prst="wedgeRectCallout">
            <a:avLst>
              <a:gd name="adj1" fmla="val 69559"/>
              <a:gd name="adj2" fmla="val 117402"/>
            </a:avLst>
          </a:prstGeom>
          <a:solidFill>
            <a:srgbClr val="D4E0FA"/>
          </a:solidFill>
          <a:ln w="9525" cap="flat" cmpd="sng">
            <a:solidFill>
              <a:srgbClr val="3369E8"/>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GB" sz="1600" i="0" u="none" strike="noStrike" cap="none">
                <a:solidFill>
                  <a:srgbClr val="FF0000"/>
                </a:solidFill>
                <a:latin typeface="Arial"/>
                <a:ea typeface="Arial"/>
                <a:cs typeface="Arial"/>
                <a:sym typeface="Arial"/>
              </a:rPr>
              <a:t>Organic Results</a:t>
            </a:r>
          </a:p>
        </p:txBody>
      </p:sp>
      <p:sp>
        <p:nvSpPr>
          <p:cNvPr id="374" name="Shape 374"/>
          <p:cNvSpPr/>
          <p:nvPr/>
        </p:nvSpPr>
        <p:spPr>
          <a:xfrm>
            <a:off x="755576" y="980728"/>
            <a:ext cx="989099" cy="848399"/>
          </a:xfrm>
          <a:prstGeom prst="wedgeRectCallout">
            <a:avLst>
              <a:gd name="adj1" fmla="val 59117"/>
              <a:gd name="adj2" fmla="val 102411"/>
            </a:avLst>
          </a:prstGeom>
          <a:solidFill>
            <a:srgbClr val="B7FFC7"/>
          </a:solidFill>
          <a:ln w="9525" cap="flat" cmpd="sng">
            <a:solidFill>
              <a:srgbClr val="009925"/>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GB" sz="1600" i="0" u="none" strike="noStrike" cap="none">
                <a:solidFill>
                  <a:srgbClr val="FF0000"/>
                </a:solidFill>
                <a:latin typeface="Arial"/>
                <a:ea typeface="Arial"/>
                <a:cs typeface="Arial"/>
                <a:sym typeface="Arial"/>
              </a:rPr>
              <a:t>Paid Results</a:t>
            </a:r>
          </a:p>
        </p:txBody>
      </p:sp>
      <p:sp>
        <p:nvSpPr>
          <p:cNvPr id="14" name="Rectangle 13"/>
          <p:cNvSpPr/>
          <p:nvPr/>
        </p:nvSpPr>
        <p:spPr>
          <a:xfrm>
            <a:off x="5004048" y="2468966"/>
            <a:ext cx="1656184" cy="4272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t>
            </a:r>
            <a:endParaRPr lang="en-CA" dirty="0"/>
          </a:p>
        </p:txBody>
      </p:sp>
      <p:pic>
        <p:nvPicPr>
          <p:cNvPr id="13" name="Picture 12" descr="Final-L3ogo copy.png"/>
          <p:cNvPicPr>
            <a:picLocks noChangeAspect="1"/>
          </p:cNvPicPr>
          <p:nvPr/>
        </p:nvPicPr>
        <p:blipFill>
          <a:blip r:embed="rId4" cstate="print"/>
          <a:stretch>
            <a:fillRect/>
          </a:stretch>
        </p:blipFill>
        <p:spPr>
          <a:xfrm>
            <a:off x="7545772" y="6120680"/>
            <a:ext cx="1418716" cy="620688"/>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1828</TotalTime>
  <Words>1335</Words>
  <Application>Microsoft Office PowerPoint</Application>
  <PresentationFormat>On-screen Show (4:3)</PresentationFormat>
  <Paragraphs>315</Paragraphs>
  <Slides>41</Slides>
  <Notes>34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Getting the most out of AdWords</vt:lpstr>
      <vt:lpstr>Jarek Rozynski</vt:lpstr>
      <vt:lpstr>AGENDA</vt:lpstr>
      <vt:lpstr>What is a key challenge for SMBs?</vt:lpstr>
      <vt:lpstr>If market awareness is the primary challenge, what is the solution?</vt:lpstr>
      <vt:lpstr>Digital to dominant marketing spend</vt:lpstr>
      <vt:lpstr>Google AdWords – Main Benefits</vt:lpstr>
      <vt:lpstr>Search</vt:lpstr>
      <vt:lpstr>Slide 9</vt:lpstr>
      <vt:lpstr>Slide 10</vt:lpstr>
      <vt:lpstr>Keyword match type</vt:lpstr>
      <vt:lpstr>Search Terms Report</vt:lpstr>
      <vt:lpstr>How are AdWord’s ads ranked?</vt:lpstr>
      <vt:lpstr>What contributes to Quality Score?</vt:lpstr>
      <vt:lpstr>Slide 15</vt:lpstr>
      <vt:lpstr>Nobody clicks on Google Ads?  Think again</vt:lpstr>
      <vt:lpstr>Slide 17</vt:lpstr>
      <vt:lpstr>Slide 18</vt:lpstr>
      <vt:lpstr>Manual vs automatic bidding</vt:lpstr>
      <vt:lpstr>Slide 20</vt:lpstr>
      <vt:lpstr>Slide 21</vt:lpstr>
      <vt:lpstr>Slide 22</vt:lpstr>
      <vt:lpstr>DISPLAY</vt:lpstr>
      <vt:lpstr>How to connect with consumers when they aren’t searching?</vt:lpstr>
      <vt:lpstr>Slide 25</vt:lpstr>
      <vt:lpstr>Slide 26</vt:lpstr>
      <vt:lpstr>Slide 27</vt:lpstr>
      <vt:lpstr>Slide 28</vt:lpstr>
      <vt:lpstr>Slide 29</vt:lpstr>
      <vt:lpstr>Slide 30</vt:lpstr>
      <vt:lpstr>Slide 31</vt:lpstr>
      <vt:lpstr>Slide 32</vt:lpstr>
      <vt:lpstr>Slide 33</vt:lpstr>
      <vt:lpstr>Slide 34</vt:lpstr>
      <vt:lpstr>Slide 35</vt:lpstr>
      <vt:lpstr>Reaching your perfect audience</vt:lpstr>
      <vt:lpstr>MOBILE</vt:lpstr>
      <vt:lpstr>Slide 38</vt:lpstr>
      <vt:lpstr>Slide 39</vt:lpstr>
      <vt:lpstr>Slide 40</vt:lpstr>
      <vt:lpstr>Slide 41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Jarek Rozynski</dc:creator>
  <cp:lastModifiedBy>Jarek Rozynski</cp:lastModifiedBy>
  <cp:revision>201</cp:revision>
  <dcterms:created xsi:type="dcterms:W3CDTF">2016-04-18T17:14:56Z</dcterms:created>
  <dcterms:modified xsi:type="dcterms:W3CDTF">2016-11-02T16:15:42Z</dcterms:modified>
</cp:coreProperties>
</file>